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8"/>
  </p:notesMasterIdLst>
  <p:sldIdLst>
    <p:sldId id="259" r:id="rId6"/>
    <p:sldId id="258" r:id="rId7"/>
  </p:sldIdLst>
  <p:sldSz cx="9906000" cy="6858000" type="A4"/>
  <p:notesSz cx="9926638" cy="142954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ysop" initials="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D2"/>
    <a:srgbClr val="FF4343"/>
    <a:srgbClr val="00C8BA"/>
    <a:srgbClr val="C5FFFB"/>
    <a:srgbClr val="C9FFFB"/>
    <a:srgbClr val="00968B"/>
    <a:srgbClr val="009E93"/>
    <a:srgbClr val="006D64"/>
    <a:srgbClr val="54BCEB"/>
    <a:srgbClr val="D9FF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2" autoAdjust="0"/>
    <p:restoredTop sz="91657" autoAdjust="0"/>
  </p:normalViewPr>
  <p:slideViewPr>
    <p:cSldViewPr>
      <p:cViewPr>
        <p:scale>
          <a:sx n="67" d="100"/>
          <a:sy n="67" d="100"/>
        </p:scale>
        <p:origin x="-1338" y="-822"/>
      </p:cViewPr>
      <p:guideLst>
        <p:guide orient="horz" pos="2160"/>
        <p:guide pos="312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717255"/>
          </a:xfrm>
          <a:prstGeom prst="rect">
            <a:avLst/>
          </a:prstGeom>
        </p:spPr>
        <p:txBody>
          <a:bodyPr vert="horz" lIns="132433" tIns="66216" rIns="132433" bIns="66216" rtlCol="0"/>
          <a:lstStyle>
            <a:lvl1pPr algn="l">
              <a:defRPr sz="1700"/>
            </a:lvl1pPr>
          </a:lstStyle>
          <a:p>
            <a:endParaRPr lang="en-GB" dirty="0"/>
          </a:p>
        </p:txBody>
      </p:sp>
      <p:sp>
        <p:nvSpPr>
          <p:cNvPr id="3" name="Date Placeholder 2"/>
          <p:cNvSpPr>
            <a:spLocks noGrp="1"/>
          </p:cNvSpPr>
          <p:nvPr>
            <p:ph type="dt" idx="1"/>
          </p:nvPr>
        </p:nvSpPr>
        <p:spPr>
          <a:xfrm>
            <a:off x="5622799" y="0"/>
            <a:ext cx="4301543" cy="717255"/>
          </a:xfrm>
          <a:prstGeom prst="rect">
            <a:avLst/>
          </a:prstGeom>
        </p:spPr>
        <p:txBody>
          <a:bodyPr vert="horz" lIns="132433" tIns="66216" rIns="132433" bIns="66216" rtlCol="0"/>
          <a:lstStyle>
            <a:lvl1pPr algn="r">
              <a:defRPr sz="1700"/>
            </a:lvl1pPr>
          </a:lstStyle>
          <a:p>
            <a:fld id="{222E43BF-527D-440D-8356-FC8BCEDDB5DC}" type="datetimeFigureOut">
              <a:rPr lang="en-GB" smtClean="0"/>
              <a:t>03/07/2020</a:t>
            </a:fld>
            <a:endParaRPr lang="en-GB" dirty="0"/>
          </a:p>
        </p:txBody>
      </p:sp>
      <p:sp>
        <p:nvSpPr>
          <p:cNvPr id="4" name="Slide Image Placeholder 3"/>
          <p:cNvSpPr>
            <a:spLocks noGrp="1" noRot="1" noChangeAspect="1"/>
          </p:cNvSpPr>
          <p:nvPr>
            <p:ph type="sldImg" idx="2"/>
          </p:nvPr>
        </p:nvSpPr>
        <p:spPr>
          <a:xfrm>
            <a:off x="1479550" y="1787525"/>
            <a:ext cx="6967538" cy="4824413"/>
          </a:xfrm>
          <a:prstGeom prst="rect">
            <a:avLst/>
          </a:prstGeom>
          <a:noFill/>
          <a:ln w="12700">
            <a:solidFill>
              <a:prstClr val="black"/>
            </a:solidFill>
          </a:ln>
        </p:spPr>
        <p:txBody>
          <a:bodyPr vert="horz" lIns="132433" tIns="66216" rIns="132433" bIns="66216" rtlCol="0" anchor="ctr"/>
          <a:lstStyle/>
          <a:p>
            <a:endParaRPr lang="en-GB" dirty="0"/>
          </a:p>
        </p:txBody>
      </p:sp>
      <p:sp>
        <p:nvSpPr>
          <p:cNvPr id="5" name="Notes Placeholder 4"/>
          <p:cNvSpPr>
            <a:spLocks noGrp="1"/>
          </p:cNvSpPr>
          <p:nvPr>
            <p:ph type="body" sz="quarter" idx="3"/>
          </p:nvPr>
        </p:nvSpPr>
        <p:spPr>
          <a:xfrm>
            <a:off x="992665" y="6879679"/>
            <a:ext cx="7941310" cy="5628829"/>
          </a:xfrm>
          <a:prstGeom prst="rect">
            <a:avLst/>
          </a:prstGeom>
        </p:spPr>
        <p:txBody>
          <a:bodyPr vert="horz" lIns="132433" tIns="66216" rIns="132433" bIns="662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13578187"/>
            <a:ext cx="4301543" cy="717253"/>
          </a:xfrm>
          <a:prstGeom prst="rect">
            <a:avLst/>
          </a:prstGeom>
        </p:spPr>
        <p:txBody>
          <a:bodyPr vert="horz" lIns="132433" tIns="66216" rIns="132433" bIns="66216" rtlCol="0" anchor="b"/>
          <a:lstStyle>
            <a:lvl1pPr algn="l">
              <a:defRPr sz="1700"/>
            </a:lvl1pPr>
          </a:lstStyle>
          <a:p>
            <a:endParaRPr lang="en-GB" dirty="0"/>
          </a:p>
        </p:txBody>
      </p:sp>
      <p:sp>
        <p:nvSpPr>
          <p:cNvPr id="7" name="Slide Number Placeholder 6"/>
          <p:cNvSpPr>
            <a:spLocks noGrp="1"/>
          </p:cNvSpPr>
          <p:nvPr>
            <p:ph type="sldNum" sz="quarter" idx="5"/>
          </p:nvPr>
        </p:nvSpPr>
        <p:spPr>
          <a:xfrm>
            <a:off x="5622799" y="13578187"/>
            <a:ext cx="4301543" cy="717253"/>
          </a:xfrm>
          <a:prstGeom prst="rect">
            <a:avLst/>
          </a:prstGeom>
        </p:spPr>
        <p:txBody>
          <a:bodyPr vert="horz" lIns="132433" tIns="66216" rIns="132433" bIns="66216" rtlCol="0" anchor="b"/>
          <a:lstStyle>
            <a:lvl1pPr algn="r">
              <a:defRPr sz="1700"/>
            </a:lvl1pPr>
          </a:lstStyle>
          <a:p>
            <a:fld id="{22D8F38C-0513-424D-9F07-ACE2DBD6F960}" type="slidenum">
              <a:rPr lang="en-GB" smtClean="0"/>
              <a:t>‹#›</a:t>
            </a:fld>
            <a:endParaRPr lang="en-GB" dirty="0"/>
          </a:p>
        </p:txBody>
      </p:sp>
    </p:spTree>
    <p:extLst>
      <p:ext uri="{BB962C8B-B14F-4D97-AF65-F5344CB8AC3E}">
        <p14:creationId xmlns:p14="http://schemas.microsoft.com/office/powerpoint/2010/main" val="3444108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1787525"/>
            <a:ext cx="6967538" cy="4824413"/>
          </a:xfrm>
        </p:spPr>
      </p:sp>
      <p:sp>
        <p:nvSpPr>
          <p:cNvPr id="3" name="Notes Placeholder 2"/>
          <p:cNvSpPr>
            <a:spLocks noGrp="1"/>
          </p:cNvSpPr>
          <p:nvPr>
            <p:ph type="body" idx="1"/>
          </p:nvPr>
        </p:nvSpPr>
        <p:spPr/>
        <p:txBody>
          <a:bodyPr/>
          <a:lstStyle/>
          <a:p>
            <a:r>
              <a:rPr lang="en-GB" dirty="0"/>
              <a:t>SILVER MENU</a:t>
            </a:r>
          </a:p>
        </p:txBody>
      </p:sp>
      <p:sp>
        <p:nvSpPr>
          <p:cNvPr id="4" name="Slide Number Placeholder 3"/>
          <p:cNvSpPr>
            <a:spLocks noGrp="1"/>
          </p:cNvSpPr>
          <p:nvPr>
            <p:ph type="sldNum" sz="quarter" idx="10"/>
          </p:nvPr>
        </p:nvSpPr>
        <p:spPr/>
        <p:txBody>
          <a:bodyPr/>
          <a:lstStyle/>
          <a:p>
            <a:fld id="{22D8F38C-0513-424D-9F07-ACE2DBD6F960}" type="slidenum">
              <a:rPr lang="en-GB" smtClean="0"/>
              <a:t>2</a:t>
            </a:fld>
            <a:endParaRPr lang="en-GB" dirty="0"/>
          </a:p>
        </p:txBody>
      </p:sp>
    </p:spTree>
    <p:extLst>
      <p:ext uri="{BB962C8B-B14F-4D97-AF65-F5344CB8AC3E}">
        <p14:creationId xmlns:p14="http://schemas.microsoft.com/office/powerpoint/2010/main" val="1794118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03/07/2020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dirty="0"/>
          </a:p>
        </p:txBody>
      </p:sp>
    </p:spTree>
    <p:extLst>
      <p:ext uri="{BB962C8B-B14F-4D97-AF65-F5344CB8AC3E}">
        <p14:creationId xmlns:p14="http://schemas.microsoft.com/office/powerpoint/2010/main" val="1446626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03/07/2020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dirty="0"/>
          </a:p>
        </p:txBody>
      </p:sp>
    </p:spTree>
    <p:extLst>
      <p:ext uri="{BB962C8B-B14F-4D97-AF65-F5344CB8AC3E}">
        <p14:creationId xmlns:p14="http://schemas.microsoft.com/office/powerpoint/2010/main" val="323260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03/07/2020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dirty="0"/>
          </a:p>
        </p:txBody>
      </p:sp>
    </p:spTree>
    <p:extLst>
      <p:ext uri="{BB962C8B-B14F-4D97-AF65-F5344CB8AC3E}">
        <p14:creationId xmlns:p14="http://schemas.microsoft.com/office/powerpoint/2010/main" val="128069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03/07/2020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dirty="0"/>
          </a:p>
        </p:txBody>
      </p:sp>
    </p:spTree>
    <p:extLst>
      <p:ext uri="{BB962C8B-B14F-4D97-AF65-F5344CB8AC3E}">
        <p14:creationId xmlns:p14="http://schemas.microsoft.com/office/powerpoint/2010/main" val="3889760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801A62-7A48-4C58-849E-C45ADCCDA826}" type="datetimeFigureOut">
              <a:rPr lang="en-GB" smtClean="0"/>
              <a:t>03/07/2020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dirty="0"/>
          </a:p>
        </p:txBody>
      </p:sp>
    </p:spTree>
    <p:extLst>
      <p:ext uri="{BB962C8B-B14F-4D97-AF65-F5344CB8AC3E}">
        <p14:creationId xmlns:p14="http://schemas.microsoft.com/office/powerpoint/2010/main" val="144108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801A62-7A48-4C58-849E-C45ADCCDA826}" type="datetimeFigureOut">
              <a:rPr lang="en-GB" smtClean="0"/>
              <a:t>03/07/2020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dirty="0"/>
          </a:p>
        </p:txBody>
      </p:sp>
    </p:spTree>
    <p:extLst>
      <p:ext uri="{BB962C8B-B14F-4D97-AF65-F5344CB8AC3E}">
        <p14:creationId xmlns:p14="http://schemas.microsoft.com/office/powerpoint/2010/main" val="150155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801A62-7A48-4C58-849E-C45ADCCDA826}" type="datetimeFigureOut">
              <a:rPr lang="en-GB" smtClean="0"/>
              <a:t>03/07/2020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059E0C8-D700-4481-9575-E9D0947D9BAE}" type="slidenum">
              <a:rPr lang="en-GB" smtClean="0"/>
              <a:t>‹#›</a:t>
            </a:fld>
            <a:endParaRPr lang="en-GB" dirty="0"/>
          </a:p>
        </p:txBody>
      </p:sp>
    </p:spTree>
    <p:extLst>
      <p:ext uri="{BB962C8B-B14F-4D97-AF65-F5344CB8AC3E}">
        <p14:creationId xmlns:p14="http://schemas.microsoft.com/office/powerpoint/2010/main" val="1423145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801A62-7A48-4C58-849E-C45ADCCDA826}" type="datetimeFigureOut">
              <a:rPr lang="en-GB" smtClean="0"/>
              <a:t>03/07/2020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059E0C8-D700-4481-9575-E9D0947D9BAE}" type="slidenum">
              <a:rPr lang="en-GB" smtClean="0"/>
              <a:t>‹#›</a:t>
            </a:fld>
            <a:endParaRPr lang="en-GB" dirty="0"/>
          </a:p>
        </p:txBody>
      </p:sp>
    </p:spTree>
    <p:extLst>
      <p:ext uri="{BB962C8B-B14F-4D97-AF65-F5344CB8AC3E}">
        <p14:creationId xmlns:p14="http://schemas.microsoft.com/office/powerpoint/2010/main" val="200301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01A62-7A48-4C58-849E-C45ADCCDA826}" type="datetimeFigureOut">
              <a:rPr lang="en-GB" smtClean="0"/>
              <a:t>03/07/2020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059E0C8-D700-4481-9575-E9D0947D9BAE}" type="slidenum">
              <a:rPr lang="en-GB" smtClean="0"/>
              <a:t>‹#›</a:t>
            </a:fld>
            <a:endParaRPr lang="en-GB" dirty="0"/>
          </a:p>
        </p:txBody>
      </p:sp>
    </p:spTree>
    <p:extLst>
      <p:ext uri="{BB962C8B-B14F-4D97-AF65-F5344CB8AC3E}">
        <p14:creationId xmlns:p14="http://schemas.microsoft.com/office/powerpoint/2010/main" val="331226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801A62-7A48-4C58-849E-C45ADCCDA826}" type="datetimeFigureOut">
              <a:rPr lang="en-GB" smtClean="0"/>
              <a:t>03/07/2020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dirty="0"/>
          </a:p>
        </p:txBody>
      </p:sp>
    </p:spTree>
    <p:extLst>
      <p:ext uri="{BB962C8B-B14F-4D97-AF65-F5344CB8AC3E}">
        <p14:creationId xmlns:p14="http://schemas.microsoft.com/office/powerpoint/2010/main" val="4038680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801A62-7A48-4C58-849E-C45ADCCDA826}" type="datetimeFigureOut">
              <a:rPr lang="en-GB" smtClean="0"/>
              <a:t>03/07/2020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dirty="0"/>
          </a:p>
        </p:txBody>
      </p:sp>
    </p:spTree>
    <p:extLst>
      <p:ext uri="{BB962C8B-B14F-4D97-AF65-F5344CB8AC3E}">
        <p14:creationId xmlns:p14="http://schemas.microsoft.com/office/powerpoint/2010/main" val="1827582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01A62-7A48-4C58-849E-C45ADCCDA826}" type="datetimeFigureOut">
              <a:rPr lang="en-GB" smtClean="0"/>
              <a:t>03/07/2020</a:t>
            </a:fld>
            <a:endParaRPr lang="en-GB"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9E0C8-D700-4481-9575-E9D0947D9BAE}" type="slidenum">
              <a:rPr lang="en-GB" smtClean="0"/>
              <a:t>‹#›</a:t>
            </a:fld>
            <a:endParaRPr lang="en-GB" dirty="0"/>
          </a:p>
        </p:txBody>
      </p:sp>
    </p:spTree>
    <p:extLst>
      <p:ext uri="{BB962C8B-B14F-4D97-AF65-F5344CB8AC3E}">
        <p14:creationId xmlns:p14="http://schemas.microsoft.com/office/powerpoint/2010/main" val="4079720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04CB51-2830-4DFA-B07F-C6C9AA561349}"/>
              </a:ext>
            </a:extLst>
          </p:cNvPr>
          <p:cNvSpPr>
            <a:spLocks noGrp="1"/>
          </p:cNvSpPr>
          <p:nvPr>
            <p:ph type="ctrTitle"/>
          </p:nvPr>
        </p:nvSpPr>
        <p:spPr/>
        <p:txBody>
          <a:bodyPr/>
          <a:lstStyle/>
          <a:p>
            <a:endParaRPr lang="en-GB"/>
          </a:p>
        </p:txBody>
      </p:sp>
      <p:sp>
        <p:nvSpPr>
          <p:cNvPr id="3" name="Subtitle 2">
            <a:extLst>
              <a:ext uri="{FF2B5EF4-FFF2-40B4-BE49-F238E27FC236}">
                <a16:creationId xmlns="" xmlns:a16="http://schemas.microsoft.com/office/drawing/2014/main" id="{770D4186-5481-435E-A40E-62189AF51150}"/>
              </a:ext>
            </a:extLst>
          </p:cNvPr>
          <p:cNvSpPr>
            <a:spLocks noGrp="1"/>
          </p:cNvSpPr>
          <p:nvPr>
            <p:ph type="subTitle" idx="1"/>
          </p:nvPr>
        </p:nvSpPr>
        <p:spPr/>
        <p:txBody>
          <a:bodyPr/>
          <a:lstStyle/>
          <a:p>
            <a:endParaRPr lang="en-GB"/>
          </a:p>
        </p:txBody>
      </p:sp>
      <p:pic>
        <p:nvPicPr>
          <p:cNvPr id="4" name="Picture 3">
            <a:extLst>
              <a:ext uri="{FF2B5EF4-FFF2-40B4-BE49-F238E27FC236}">
                <a16:creationId xmlns="" xmlns:a16="http://schemas.microsoft.com/office/drawing/2014/main" id="{D0ED53DA-275C-4BDA-A960-56EFA951C354}"/>
              </a:ext>
            </a:extLst>
          </p:cNvPr>
          <p:cNvPicPr>
            <a:picLocks noChangeAspect="1"/>
          </p:cNvPicPr>
          <p:nvPr/>
        </p:nvPicPr>
        <p:blipFill rotWithShape="1">
          <a:blip r:embed="rId2"/>
          <a:srcRect l="10020" t="17693" r="28920" b="6062"/>
          <a:stretch/>
        </p:blipFill>
        <p:spPr>
          <a:xfrm>
            <a:off x="71034" y="0"/>
            <a:ext cx="9763932" cy="6858000"/>
          </a:xfrm>
          <a:prstGeom prst="rect">
            <a:avLst/>
          </a:prstGeom>
        </p:spPr>
      </p:pic>
    </p:spTree>
    <p:extLst>
      <p:ext uri="{BB962C8B-B14F-4D97-AF65-F5344CB8AC3E}">
        <p14:creationId xmlns:p14="http://schemas.microsoft.com/office/powerpoint/2010/main" val="1847115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DE0E0BB3-0196-4B19-AB85-9DD3F27C52F6}"/>
              </a:ext>
            </a:extLst>
          </p:cNvPr>
          <p:cNvPicPr>
            <a:picLocks noChangeAspect="1"/>
          </p:cNvPicPr>
          <p:nvPr/>
        </p:nvPicPr>
        <p:blipFill>
          <a:blip r:embed="rId3">
            <a:lum/>
          </a:blip>
          <a:stretch>
            <a:fillRect/>
          </a:stretch>
        </p:blipFill>
        <p:spPr>
          <a:xfrm>
            <a:off x="0" y="-459433"/>
            <a:ext cx="10602031" cy="7317433"/>
          </a:xfrm>
          <a:prstGeom prst="rect">
            <a:avLst/>
          </a:prstGeom>
        </p:spPr>
      </p:pic>
      <p:graphicFrame>
        <p:nvGraphicFramePr>
          <p:cNvPr id="10" name="Table 9"/>
          <p:cNvGraphicFramePr>
            <a:graphicFrameLocks noGrp="1"/>
          </p:cNvGraphicFramePr>
          <p:nvPr/>
        </p:nvGraphicFramePr>
        <p:xfrm>
          <a:off x="-1235242" y="7555832"/>
          <a:ext cx="208280" cy="365760"/>
        </p:xfrm>
        <a:graphic>
          <a:graphicData uri="http://schemas.openxmlformats.org/drawingml/2006/table">
            <a:tbl>
              <a:tblPr/>
              <a:tblGrid>
                <a:gridCol w="208280">
                  <a:extLst>
                    <a:ext uri="{9D8B030D-6E8A-4147-A177-3AD203B41FA5}">
                      <a16:colId xmlns="" xmlns:a16="http://schemas.microsoft.com/office/drawing/2014/main" val="20000"/>
                    </a:ext>
                  </a:extLst>
                </a:gridCol>
              </a:tblGrid>
              <a:tr h="0">
                <a:tc>
                  <a:txBody>
                    <a:bodyPr/>
                    <a:lstStyle/>
                    <a:p>
                      <a:endParaRPr lang="en-GB" dirty="0"/>
                    </a:p>
                  </a:txBody>
                  <a:tcPr>
                    <a:lnL w="12700" cmpd="sng">
                      <a:solidFill>
                        <a:schemeClr val="bg1">
                          <a:lumMod val="50000"/>
                        </a:schemeClr>
                      </a:solidFill>
                      <a:prstDash val="solid"/>
                    </a:lnL>
                    <a:lnR w="12700" cmpd="sng">
                      <a:solidFill>
                        <a:schemeClr val="bg1">
                          <a:lumMod val="50000"/>
                        </a:schemeClr>
                      </a:solidFill>
                      <a:prstDash val="solid"/>
                    </a:lnR>
                    <a:lnT w="12700" cmpd="sng">
                      <a:solidFill>
                        <a:schemeClr val="bg1">
                          <a:lumMod val="50000"/>
                        </a:schemeClr>
                      </a:solidFill>
                      <a:prstDash val="solid"/>
                    </a:lnT>
                    <a:lnB w="12700" cmpd="sng">
                      <a:solidFill>
                        <a:schemeClr val="bg1">
                          <a:lumMod val="50000"/>
                        </a:schemeClr>
                      </a:solidFill>
                      <a:prstDash val="solid"/>
                    </a:lnB>
                  </a:tcPr>
                </a:tc>
                <a:extLst>
                  <a:ext uri="{0D108BD9-81ED-4DB2-BD59-A6C34878D82A}">
                    <a16:rowId xmlns="" xmlns:a16="http://schemas.microsoft.com/office/drawing/2014/main" val="10000"/>
                  </a:ext>
                </a:extLst>
              </a:tr>
            </a:tbl>
          </a:graphicData>
        </a:graphic>
      </p:graphicFrame>
      <p:graphicFrame>
        <p:nvGraphicFramePr>
          <p:cNvPr id="2" name="Table 1">
            <a:extLst>
              <a:ext uri="{FF2B5EF4-FFF2-40B4-BE49-F238E27FC236}">
                <a16:creationId xmlns="" xmlns:a16="http://schemas.microsoft.com/office/drawing/2014/main" id="{35B645F6-9C1E-4BA8-942C-BB4E3E4CEC13}"/>
              </a:ext>
            </a:extLst>
          </p:cNvPr>
          <p:cNvGraphicFramePr>
            <a:graphicFrameLocks noGrp="1"/>
          </p:cNvGraphicFramePr>
          <p:nvPr>
            <p:extLst>
              <p:ext uri="{D42A27DB-BD31-4B8C-83A1-F6EECF244321}">
                <p14:modId xmlns:p14="http://schemas.microsoft.com/office/powerpoint/2010/main" val="3154519251"/>
              </p:ext>
            </p:extLst>
          </p:nvPr>
        </p:nvGraphicFramePr>
        <p:xfrm>
          <a:off x="150930" y="932062"/>
          <a:ext cx="8606059" cy="1950720"/>
        </p:xfrm>
        <a:graphic>
          <a:graphicData uri="http://schemas.openxmlformats.org/drawingml/2006/table">
            <a:tbl>
              <a:tblPr firstRow="1" bandRow="1">
                <a:tableStyleId>{2D5ABB26-0587-4C30-8999-92F81FD0307C}</a:tableStyleId>
              </a:tblPr>
              <a:tblGrid>
                <a:gridCol w="697614">
                  <a:extLst>
                    <a:ext uri="{9D8B030D-6E8A-4147-A177-3AD203B41FA5}">
                      <a16:colId xmlns="" xmlns:a16="http://schemas.microsoft.com/office/drawing/2014/main" val="3931940056"/>
                    </a:ext>
                  </a:extLst>
                </a:gridCol>
                <a:gridCol w="728640">
                  <a:extLst>
                    <a:ext uri="{9D8B030D-6E8A-4147-A177-3AD203B41FA5}">
                      <a16:colId xmlns="" xmlns:a16="http://schemas.microsoft.com/office/drawing/2014/main" val="1802426597"/>
                    </a:ext>
                  </a:extLst>
                </a:gridCol>
                <a:gridCol w="1435961">
                  <a:extLst>
                    <a:ext uri="{9D8B030D-6E8A-4147-A177-3AD203B41FA5}">
                      <a16:colId xmlns="" xmlns:a16="http://schemas.microsoft.com/office/drawing/2014/main" val="2213713473"/>
                    </a:ext>
                  </a:extLst>
                </a:gridCol>
                <a:gridCol w="1435961">
                  <a:extLst>
                    <a:ext uri="{9D8B030D-6E8A-4147-A177-3AD203B41FA5}">
                      <a16:colId xmlns="" xmlns:a16="http://schemas.microsoft.com/office/drawing/2014/main" val="42676253"/>
                    </a:ext>
                  </a:extLst>
                </a:gridCol>
                <a:gridCol w="1435961">
                  <a:extLst>
                    <a:ext uri="{9D8B030D-6E8A-4147-A177-3AD203B41FA5}">
                      <a16:colId xmlns="" xmlns:a16="http://schemas.microsoft.com/office/drawing/2014/main" val="4290988203"/>
                    </a:ext>
                  </a:extLst>
                </a:gridCol>
                <a:gridCol w="1435961">
                  <a:extLst>
                    <a:ext uri="{9D8B030D-6E8A-4147-A177-3AD203B41FA5}">
                      <a16:colId xmlns="" xmlns:a16="http://schemas.microsoft.com/office/drawing/2014/main" val="3195512949"/>
                    </a:ext>
                  </a:extLst>
                </a:gridCol>
                <a:gridCol w="1435961">
                  <a:extLst>
                    <a:ext uri="{9D8B030D-6E8A-4147-A177-3AD203B41FA5}">
                      <a16:colId xmlns="" xmlns:a16="http://schemas.microsoft.com/office/drawing/2014/main" val="1114242205"/>
                    </a:ext>
                  </a:extLst>
                </a:gridCol>
              </a:tblGrid>
              <a:tr h="397712">
                <a:tc rowSpan="4">
                  <a:txBody>
                    <a:bodyPr/>
                    <a:lstStyle/>
                    <a:p>
                      <a:pPr algn="l"/>
                      <a:r>
                        <a:rPr lang="en-GB" sz="700" b="1" dirty="0">
                          <a:latin typeface="Century Gothic" panose="020B0502020202020204" pitchFamily="34" charset="0"/>
                        </a:rPr>
                        <a:t>Week 1</a:t>
                      </a:r>
                    </a:p>
                    <a:p>
                      <a:pPr algn="l"/>
                      <a:r>
                        <a:rPr lang="en-GB" sz="700" b="1" dirty="0">
                          <a:latin typeface="Century Gothic" panose="020B0502020202020204" pitchFamily="34" charset="0"/>
                        </a:rPr>
                        <a:t>31/08/2020</a:t>
                      </a:r>
                    </a:p>
                    <a:p>
                      <a:pPr algn="l"/>
                      <a:r>
                        <a:rPr lang="en-GB" sz="700" b="1" dirty="0">
                          <a:latin typeface="Century Gothic" panose="020B0502020202020204" pitchFamily="34" charset="0"/>
                        </a:rPr>
                        <a:t>21/09/2020</a:t>
                      </a:r>
                    </a:p>
                    <a:p>
                      <a:pPr algn="l"/>
                      <a:r>
                        <a:rPr lang="en-GB" sz="700" b="1" dirty="0">
                          <a:latin typeface="Century Gothic" panose="020B0502020202020204" pitchFamily="34" charset="0"/>
                        </a:rPr>
                        <a:t>12/10/2020</a:t>
                      </a:r>
                    </a:p>
                    <a:p>
                      <a:pPr algn="l"/>
                      <a:r>
                        <a:rPr lang="en-GB" sz="700" b="1" dirty="0">
                          <a:latin typeface="Century Gothic" panose="020B0502020202020204" pitchFamily="34" charset="0"/>
                        </a:rPr>
                        <a:t>09/11/2020</a:t>
                      </a:r>
                    </a:p>
                    <a:p>
                      <a:pPr algn="l"/>
                      <a:r>
                        <a:rPr lang="en-GB" sz="700" b="1" dirty="0">
                          <a:latin typeface="Century Gothic" panose="020B0502020202020204" pitchFamily="34" charset="0"/>
                        </a:rPr>
                        <a:t>30/11/2020</a:t>
                      </a:r>
                    </a:p>
                    <a:p>
                      <a:pPr algn="l"/>
                      <a:endParaRPr lang="en-GB" sz="700" b="1" dirty="0">
                        <a:latin typeface="Century Gothic" panose="020B0502020202020204" pitchFamily="34" charset="0"/>
                      </a:endParaRP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algn="l"/>
                      <a:r>
                        <a:rPr lang="en-GB" sz="800" dirty="0">
                          <a:latin typeface="Century Gothic" panose="020B0502020202020204" pitchFamily="34" charset="0"/>
                        </a:rPr>
                        <a:t>Option 1</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aseline="0" dirty="0">
                          <a:highlight>
                            <a:srgbClr val="FFF0D2"/>
                          </a:highlight>
                          <a:latin typeface="Century Gothic" panose="020B0502020202020204" pitchFamily="34" charset="0"/>
                        </a:rPr>
                        <a:t>Macaroni cheese</a:t>
                      </a:r>
                      <a:r>
                        <a:rPr lang="en-GB" sz="800" baseline="0" dirty="0">
                          <a:solidFill>
                            <a:srgbClr val="FF0000"/>
                          </a:solidFill>
                          <a:highlight>
                            <a:srgbClr val="FFF0D2"/>
                          </a:highlight>
                          <a:latin typeface="Century Gothic" panose="020B0502020202020204" pitchFamily="34" charset="0"/>
                        </a:rPr>
                        <a:t> </a:t>
                      </a:r>
                      <a:endParaRPr lang="en-GB" sz="800" baseline="0" dirty="0">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Meatballs with 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solidFill>
                          <a:srgbClr val="FF0000"/>
                        </a:solidFill>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Roast Pork </a:t>
                      </a:r>
                      <a:endParaRPr lang="en-GB" sz="800" dirty="0">
                        <a:solidFill>
                          <a:srgbClr val="FF0000"/>
                        </a:solidFill>
                        <a:highlight>
                          <a:srgbClr val="FFF0D2"/>
                        </a:highlight>
                        <a:latin typeface="Century Gothic" panose="020B0502020202020204" pitchFamily="34" charset="0"/>
                      </a:endParaRPr>
                    </a:p>
                    <a:p>
                      <a:r>
                        <a:rPr lang="en-GB" sz="800" dirty="0">
                          <a:highlight>
                            <a:srgbClr val="FFF0D2"/>
                          </a:highlight>
                          <a:latin typeface="Century Gothic" panose="020B0502020202020204" pitchFamily="34" charset="0"/>
                        </a:rPr>
                        <a:t>Roast Potatoes &amp; Gravy</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baseline="0" dirty="0">
                          <a:highlight>
                            <a:srgbClr val="FFF0D2"/>
                          </a:highlight>
                          <a:latin typeface="Century Gothic" panose="020B0502020202020204" pitchFamily="34" charset="0"/>
                        </a:rPr>
                        <a:t>Beef Spaghetti Bolognaise</a:t>
                      </a:r>
                    </a:p>
                    <a:p>
                      <a:endParaRPr lang="en-GB" sz="800" baseline="0" dirty="0">
                        <a:solidFill>
                          <a:srgbClr val="FF0000"/>
                        </a:solidFill>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Breaded fish with Chips</a:t>
                      </a:r>
                    </a:p>
                    <a:p>
                      <a:endParaRPr lang="en-GB" sz="800" dirty="0">
                        <a:solidFill>
                          <a:srgbClr val="FF0000"/>
                        </a:solidFill>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 xmlns:a16="http://schemas.microsoft.com/office/drawing/2014/main" val="1472932877"/>
                  </a:ext>
                </a:extLst>
              </a:tr>
              <a:tr h="427304">
                <a:tc vMerge="1">
                  <a:txBody>
                    <a:bodyPr/>
                    <a:lstStyle/>
                    <a:p>
                      <a:endParaRPr lang="en-GB" dirty="0"/>
                    </a:p>
                  </a:txBody>
                  <a:tcPr>
                    <a:solidFill>
                      <a:srgbClr val="FFF0D2"/>
                    </a:solidFill>
                  </a:tcPr>
                </a:tc>
                <a:tc>
                  <a:txBody>
                    <a:bodyPr/>
                    <a:lstStyle/>
                    <a:p>
                      <a:pPr algn="l"/>
                      <a:r>
                        <a:rPr lang="en-GB" sz="800" dirty="0">
                          <a:latin typeface="Century Gothic" panose="020B0502020202020204" pitchFamily="34" charset="0"/>
                        </a:rPr>
                        <a:t>Option 2</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highlight>
                            <a:srgbClr val="FFF0D2"/>
                          </a:highlight>
                          <a:latin typeface="Century Gothic" panose="020B0502020202020204" pitchFamily="34" charset="0"/>
                        </a:rPr>
                        <a:t>Jacket Potato with Beans and Salad or Vegetables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solidFill>
                          <a:srgbClr val="FF0000"/>
                        </a:solidFill>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aseline="0" dirty="0">
                          <a:highlight>
                            <a:srgbClr val="FFF0D2"/>
                          </a:highlight>
                          <a:latin typeface="Century Gothic" panose="020B0502020202020204" pitchFamily="34" charset="0"/>
                        </a:rPr>
                        <a:t>Vegan Mexican roll with home baked wedges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aseline="0" dirty="0">
                        <a:solidFill>
                          <a:srgbClr val="FF0000"/>
                        </a:solidFill>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Veg Wellington Roast with Roast Potatoes </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highlight>
                            <a:srgbClr val="FFF0D2"/>
                          </a:highlight>
                          <a:latin typeface="Century Gothic" panose="020B0502020202020204" pitchFamily="34" charset="0"/>
                        </a:rPr>
                        <a:t>Jacket Potato Tuna and Vegetables or Salad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solidFill>
                            <a:schemeClr val="tx1"/>
                          </a:solidFill>
                          <a:highlight>
                            <a:srgbClr val="FFF0D2"/>
                          </a:highlight>
                          <a:latin typeface="Century Gothic" panose="020B0502020202020204" pitchFamily="34" charset="0"/>
                        </a:rPr>
                        <a:t>Vegetarian Sausage and Chips</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 xmlns:a16="http://schemas.microsoft.com/office/drawing/2014/main" val="4258717763"/>
                  </a:ext>
                </a:extLst>
              </a:tr>
              <a:tr h="313355">
                <a:tc vMerge="1">
                  <a:txBody>
                    <a:bodyPr/>
                    <a:lstStyle/>
                    <a:p>
                      <a:endParaRPr lang="en-GB"/>
                    </a:p>
                  </a:txBody>
                  <a:tcPr>
                    <a:lnT w="12700" cap="flat" cmpd="sng" algn="ctr">
                      <a:solidFill>
                        <a:schemeClr val="accent6">
                          <a:lumMod val="40000"/>
                          <a:lumOff val="60000"/>
                        </a:schemeClr>
                      </a:solidFill>
                      <a:prstDash val="solid"/>
                      <a:round/>
                      <a:headEnd type="none" w="med" len="med"/>
                      <a:tailEnd type="none" w="med" len="med"/>
                    </a:lnT>
                  </a:tcPr>
                </a:tc>
                <a:tc>
                  <a:txBody>
                    <a:bodyPr/>
                    <a:lstStyle/>
                    <a:p>
                      <a:pPr algn="l"/>
                      <a:r>
                        <a:rPr lang="en-GB" sz="800" dirty="0">
                          <a:latin typeface="Century Gothic" panose="020B0502020202020204" pitchFamily="34" charset="0"/>
                        </a:rPr>
                        <a:t>Veg</a:t>
                      </a:r>
                    </a:p>
                  </a:txBody>
                  <a:tcPr anchor="ctr">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Cauliflower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Peas</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Sweetcorn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Mixed salad</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Broccoli</a:t>
                      </a:r>
                    </a:p>
                    <a:p>
                      <a:r>
                        <a:rPr lang="en-GB" sz="800" dirty="0">
                          <a:highlight>
                            <a:srgbClr val="FFF0D2"/>
                          </a:highlight>
                          <a:latin typeface="Century Gothic" panose="020B0502020202020204" pitchFamily="34" charset="0"/>
                        </a:rPr>
                        <a:t>Carrots</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Sweetcorn</a:t>
                      </a:r>
                    </a:p>
                    <a:p>
                      <a:r>
                        <a:rPr lang="en-GB" sz="800" dirty="0">
                          <a:highlight>
                            <a:srgbClr val="FFF0D2"/>
                          </a:highlight>
                          <a:latin typeface="Century Gothic" panose="020B0502020202020204" pitchFamily="34" charset="0"/>
                        </a:rPr>
                        <a:t>Green beans</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Baked Beans</a:t>
                      </a:r>
                    </a:p>
                    <a:p>
                      <a:r>
                        <a:rPr lang="en-GB" sz="800" dirty="0">
                          <a:highlight>
                            <a:srgbClr val="FFF0D2"/>
                          </a:highlight>
                          <a:latin typeface="Century Gothic" panose="020B0502020202020204" pitchFamily="34" charset="0"/>
                        </a:rPr>
                        <a:t>Peas</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 xmlns:a16="http://schemas.microsoft.com/office/drawing/2014/main" val="1686126894"/>
                  </a:ext>
                </a:extLst>
              </a:tr>
              <a:tr h="427304">
                <a:tc vMerge="1">
                  <a:txBody>
                    <a:bodyPr/>
                    <a:lstStyle/>
                    <a:p>
                      <a:endParaRPr lang="en-GB" dirty="0"/>
                    </a:p>
                  </a:txBody>
                  <a:tcPr>
                    <a:solidFill>
                      <a:srgbClr val="FFF0D2"/>
                    </a:solidFill>
                  </a:tcPr>
                </a:tc>
                <a:tc>
                  <a:txBody>
                    <a:bodyPr/>
                    <a:lstStyle/>
                    <a:p>
                      <a:pPr algn="l"/>
                      <a:r>
                        <a:rPr lang="en-GB" sz="800" dirty="0">
                          <a:latin typeface="Century Gothic" panose="020B0502020202020204" pitchFamily="34" charset="0"/>
                        </a:rPr>
                        <a:t>Dessert</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Lemon drizzle cake </a:t>
                      </a:r>
                    </a:p>
                    <a:p>
                      <a:r>
                        <a:rPr lang="en-GB" sz="800" dirty="0">
                          <a:highlight>
                            <a:srgbClr val="FFF0D2"/>
                          </a:highlight>
                          <a:latin typeface="Century Gothic" panose="020B0502020202020204" pitchFamily="34" charset="0"/>
                        </a:rPr>
                        <a:t>Or Fruit</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Fruit crumble with custard</a:t>
                      </a:r>
                    </a:p>
                    <a:p>
                      <a:r>
                        <a:rPr lang="en-GB" sz="800" dirty="0">
                          <a:highlight>
                            <a:srgbClr val="FFF0D2"/>
                          </a:highlight>
                          <a:latin typeface="Century Gothic" panose="020B0502020202020204" pitchFamily="34" charset="0"/>
                        </a:rPr>
                        <a:t>Or Fruit</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Apple Cheese &amp; crackers</a:t>
                      </a:r>
                    </a:p>
                    <a:p>
                      <a:r>
                        <a:rPr lang="en-GB" sz="800" dirty="0">
                          <a:highlight>
                            <a:srgbClr val="FFF0D2"/>
                          </a:highlight>
                          <a:latin typeface="Century Gothic" panose="020B0502020202020204" pitchFamily="34" charset="0"/>
                        </a:rPr>
                        <a:t>Or Fruit</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Chocolate &amp; orange cake with chocolate sauce</a:t>
                      </a:r>
                    </a:p>
                    <a:p>
                      <a:r>
                        <a:rPr lang="en-GB" sz="800" dirty="0">
                          <a:solidFill>
                            <a:schemeClr val="tx1"/>
                          </a:solidFill>
                          <a:highlight>
                            <a:srgbClr val="FFF0D2"/>
                          </a:highlight>
                          <a:latin typeface="Century Gothic" panose="020B0502020202020204" pitchFamily="34" charset="0"/>
                        </a:rPr>
                        <a:t>or Fruit</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Vanilla Shortbread</a:t>
                      </a:r>
                    </a:p>
                    <a:p>
                      <a:endParaRPr lang="en-GB" sz="800" dirty="0">
                        <a:highlight>
                          <a:srgbClr val="FFF0D2"/>
                        </a:highlight>
                        <a:latin typeface="Century Gothic" panose="020B0502020202020204" pitchFamily="34" charset="0"/>
                      </a:endParaRPr>
                    </a:p>
                    <a:p>
                      <a:r>
                        <a:rPr lang="en-GB" sz="800" dirty="0">
                          <a:highlight>
                            <a:srgbClr val="FFF0D2"/>
                          </a:highlight>
                          <a:latin typeface="Century Gothic" panose="020B0502020202020204" pitchFamily="34" charset="0"/>
                        </a:rPr>
                        <a:t>or Fruit  </a:t>
                      </a:r>
                      <a:endParaRPr lang="en-GB" sz="800" dirty="0">
                        <a:solidFill>
                          <a:srgbClr val="FF0000"/>
                        </a:solidFill>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 xmlns:a16="http://schemas.microsoft.com/office/drawing/2014/main" val="3354820727"/>
                  </a:ext>
                </a:extLst>
              </a:tr>
            </a:tbl>
          </a:graphicData>
        </a:graphic>
      </p:graphicFrame>
      <p:graphicFrame>
        <p:nvGraphicFramePr>
          <p:cNvPr id="22" name="Table 21">
            <a:extLst>
              <a:ext uri="{FF2B5EF4-FFF2-40B4-BE49-F238E27FC236}">
                <a16:creationId xmlns="" xmlns:a16="http://schemas.microsoft.com/office/drawing/2014/main" id="{3406E967-3FDD-40B4-AC66-51D0F24BF7E4}"/>
              </a:ext>
            </a:extLst>
          </p:cNvPr>
          <p:cNvGraphicFramePr>
            <a:graphicFrameLocks noGrp="1"/>
          </p:cNvGraphicFramePr>
          <p:nvPr>
            <p:extLst>
              <p:ext uri="{D42A27DB-BD31-4B8C-83A1-F6EECF244321}">
                <p14:modId xmlns:p14="http://schemas.microsoft.com/office/powerpoint/2010/main" val="4035129882"/>
              </p:ext>
            </p:extLst>
          </p:nvPr>
        </p:nvGraphicFramePr>
        <p:xfrm>
          <a:off x="159651" y="2928401"/>
          <a:ext cx="8588616" cy="1750506"/>
        </p:xfrm>
        <a:graphic>
          <a:graphicData uri="http://schemas.openxmlformats.org/drawingml/2006/table">
            <a:tbl>
              <a:tblPr firstRow="1" bandRow="1">
                <a:tableStyleId>{2D5ABB26-0587-4C30-8999-92F81FD0307C}</a:tableStyleId>
              </a:tblPr>
              <a:tblGrid>
                <a:gridCol w="688893">
                  <a:extLst>
                    <a:ext uri="{9D8B030D-6E8A-4147-A177-3AD203B41FA5}">
                      <a16:colId xmlns="" xmlns:a16="http://schemas.microsoft.com/office/drawing/2014/main" val="3931940056"/>
                    </a:ext>
                  </a:extLst>
                </a:gridCol>
                <a:gridCol w="673133">
                  <a:extLst>
                    <a:ext uri="{9D8B030D-6E8A-4147-A177-3AD203B41FA5}">
                      <a16:colId xmlns="" xmlns:a16="http://schemas.microsoft.com/office/drawing/2014/main" val="1802426597"/>
                    </a:ext>
                  </a:extLst>
                </a:gridCol>
                <a:gridCol w="1445318">
                  <a:extLst>
                    <a:ext uri="{9D8B030D-6E8A-4147-A177-3AD203B41FA5}">
                      <a16:colId xmlns="" xmlns:a16="http://schemas.microsoft.com/office/drawing/2014/main" val="2213713473"/>
                    </a:ext>
                  </a:extLst>
                </a:gridCol>
                <a:gridCol w="1445318">
                  <a:extLst>
                    <a:ext uri="{9D8B030D-6E8A-4147-A177-3AD203B41FA5}">
                      <a16:colId xmlns="" xmlns:a16="http://schemas.microsoft.com/office/drawing/2014/main" val="42676253"/>
                    </a:ext>
                  </a:extLst>
                </a:gridCol>
                <a:gridCol w="1445318">
                  <a:extLst>
                    <a:ext uri="{9D8B030D-6E8A-4147-A177-3AD203B41FA5}">
                      <a16:colId xmlns="" xmlns:a16="http://schemas.microsoft.com/office/drawing/2014/main" val="4290988203"/>
                    </a:ext>
                  </a:extLst>
                </a:gridCol>
                <a:gridCol w="1445318">
                  <a:extLst>
                    <a:ext uri="{9D8B030D-6E8A-4147-A177-3AD203B41FA5}">
                      <a16:colId xmlns="" xmlns:a16="http://schemas.microsoft.com/office/drawing/2014/main" val="3195512949"/>
                    </a:ext>
                  </a:extLst>
                </a:gridCol>
                <a:gridCol w="1445318">
                  <a:extLst>
                    <a:ext uri="{9D8B030D-6E8A-4147-A177-3AD203B41FA5}">
                      <a16:colId xmlns="" xmlns:a16="http://schemas.microsoft.com/office/drawing/2014/main" val="1114242205"/>
                    </a:ext>
                  </a:extLst>
                </a:gridCol>
              </a:tblGrid>
              <a:tr h="441430">
                <a:tc rowSpan="4">
                  <a:txBody>
                    <a:bodyPr/>
                    <a:lstStyle/>
                    <a:p>
                      <a:pPr algn="l"/>
                      <a:r>
                        <a:rPr lang="en-GB" sz="700" b="1" dirty="0">
                          <a:latin typeface="Century Gothic" panose="020B0502020202020204" pitchFamily="34" charset="0"/>
                        </a:rPr>
                        <a:t>Week 2</a:t>
                      </a:r>
                    </a:p>
                    <a:p>
                      <a:pPr algn="l"/>
                      <a:r>
                        <a:rPr lang="en-GB" sz="700" b="1" dirty="0">
                          <a:latin typeface="Century Gothic" panose="020B0502020202020204" pitchFamily="34" charset="0"/>
                        </a:rPr>
                        <a:t>07/09/2020</a:t>
                      </a:r>
                    </a:p>
                    <a:p>
                      <a:pPr algn="l"/>
                      <a:r>
                        <a:rPr lang="en-GB" sz="700" b="1">
                          <a:latin typeface="Century Gothic" panose="020B0502020202020204" pitchFamily="34" charset="0"/>
                        </a:rPr>
                        <a:t>28/09/2020</a:t>
                      </a:r>
                      <a:endParaRPr lang="en-GB" sz="700" b="1" dirty="0">
                        <a:latin typeface="Century Gothic" panose="020B0502020202020204" pitchFamily="34" charset="0"/>
                      </a:endParaRPr>
                    </a:p>
                    <a:p>
                      <a:pPr algn="l"/>
                      <a:r>
                        <a:rPr lang="en-GB" sz="700" b="1" dirty="0">
                          <a:latin typeface="Century Gothic" panose="020B0502020202020204" pitchFamily="34" charset="0"/>
                        </a:rPr>
                        <a:t>19/10/2020</a:t>
                      </a:r>
                    </a:p>
                    <a:p>
                      <a:pPr algn="l"/>
                      <a:r>
                        <a:rPr lang="en-GB" sz="700" b="1" dirty="0">
                          <a:latin typeface="Century Gothic" panose="020B0502020202020204" pitchFamily="34" charset="0"/>
                        </a:rPr>
                        <a:t>16/11/2020</a:t>
                      </a:r>
                    </a:p>
                    <a:p>
                      <a:pPr algn="l"/>
                      <a:r>
                        <a:rPr lang="en-GB" sz="700" b="1" dirty="0">
                          <a:latin typeface="Century Gothic" panose="020B0502020202020204" pitchFamily="34" charset="0"/>
                        </a:rPr>
                        <a:t>07/12/2020</a:t>
                      </a:r>
                    </a:p>
                    <a:p>
                      <a:pPr algn="l"/>
                      <a:endParaRPr lang="en-GB" sz="700" b="1" dirty="0">
                        <a:latin typeface="Century Gothic" panose="020B0502020202020204" pitchFamily="34" charset="0"/>
                      </a:endParaRP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algn="l"/>
                      <a:r>
                        <a:rPr lang="en-GB" sz="800" dirty="0">
                          <a:latin typeface="Century Gothic" panose="020B0502020202020204" pitchFamily="34" charset="0"/>
                        </a:rPr>
                        <a:t>Option 1</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Cheese &amp; tomato pizza</a:t>
                      </a:r>
                    </a:p>
                    <a:p>
                      <a:endParaRPr lang="en-GB" sz="800" dirty="0">
                        <a:solidFill>
                          <a:srgbClr val="FF0000"/>
                        </a:solidFill>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solidFill>
                            <a:schemeClr val="tx1"/>
                          </a:solidFill>
                          <a:highlight>
                            <a:srgbClr val="FFF0D2"/>
                          </a:highlight>
                          <a:latin typeface="Century Gothic" panose="020B0502020202020204" pitchFamily="34" charset="0"/>
                        </a:rPr>
                        <a:t>Sausage Roll with home baked Wedges</a:t>
                      </a:r>
                    </a:p>
                    <a:p>
                      <a:endParaRPr lang="en-GB" sz="800" dirty="0">
                        <a:solidFill>
                          <a:srgbClr val="FF0000"/>
                        </a:solidFill>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Roast Chicken</a:t>
                      </a:r>
                      <a:endParaRPr lang="en-GB" sz="800" baseline="0" dirty="0">
                        <a:solidFill>
                          <a:srgbClr val="FF0000"/>
                        </a:solidFill>
                        <a:highlight>
                          <a:srgbClr val="FFF0D2"/>
                        </a:highlight>
                        <a:latin typeface="Century Gothic" panose="020B0502020202020204" pitchFamily="34" charset="0"/>
                      </a:endParaRPr>
                    </a:p>
                    <a:p>
                      <a:r>
                        <a:rPr lang="en-GB" sz="800" dirty="0">
                          <a:highlight>
                            <a:srgbClr val="FFF0D2"/>
                          </a:highlight>
                          <a:latin typeface="Century Gothic" panose="020B0502020202020204" pitchFamily="34" charset="0"/>
                        </a:rPr>
                        <a:t>Roast Potatoes &amp; Gravy</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Cheese and Tomato Pin wheel with potato</a:t>
                      </a:r>
                    </a:p>
                    <a:p>
                      <a:endParaRPr lang="en-GB" sz="800" dirty="0">
                        <a:solidFill>
                          <a:srgbClr val="FF0000"/>
                        </a:solidFill>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Fish fingers or salmon fish fingers </a:t>
                      </a:r>
                      <a:endParaRPr lang="en-GB" sz="800" dirty="0">
                        <a:solidFill>
                          <a:srgbClr val="FF0000"/>
                        </a:solidFill>
                        <a:highlight>
                          <a:srgbClr val="FFF0D2"/>
                        </a:highlight>
                        <a:latin typeface="Century Gothic" panose="020B0502020202020204" pitchFamily="34" charset="0"/>
                      </a:endParaRPr>
                    </a:p>
                    <a:p>
                      <a:r>
                        <a:rPr lang="en-GB" sz="800" dirty="0">
                          <a:highlight>
                            <a:srgbClr val="FFF0D2"/>
                          </a:highlight>
                          <a:latin typeface="Century Gothic" panose="020B0502020202020204" pitchFamily="34" charset="0"/>
                        </a:rPr>
                        <a:t>with Chips</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 xmlns:a16="http://schemas.microsoft.com/office/drawing/2014/main" val="1472932877"/>
                  </a:ext>
                </a:extLst>
              </a:tr>
              <a:tr h="466819">
                <a:tc vMerge="1">
                  <a:txBody>
                    <a:bodyPr/>
                    <a:lstStyle/>
                    <a:p>
                      <a:endParaRPr lang="en-GB" dirty="0"/>
                    </a:p>
                  </a:txBody>
                  <a:tcPr>
                    <a:solidFill>
                      <a:srgbClr val="FFF0D2"/>
                    </a:solidFill>
                  </a:tcPr>
                </a:tc>
                <a:tc>
                  <a:txBody>
                    <a:bodyPr/>
                    <a:lstStyle/>
                    <a:p>
                      <a:pPr algn="l"/>
                      <a:r>
                        <a:rPr lang="en-GB" sz="800" dirty="0">
                          <a:latin typeface="Century Gothic" panose="020B0502020202020204" pitchFamily="34" charset="0"/>
                        </a:rPr>
                        <a:t>Option 2</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highlight>
                            <a:srgbClr val="FFF0D2"/>
                          </a:highlight>
                          <a:latin typeface="Century Gothic" panose="020B0502020202020204" pitchFamily="34" charset="0"/>
                        </a:rPr>
                        <a:t>Jacket Potato Tuna and Vegetables or Salad</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highlight>
                            <a:srgbClr val="FFF0D2"/>
                          </a:highlight>
                          <a:latin typeface="Century Gothic" panose="020B0502020202020204" pitchFamily="34" charset="0"/>
                        </a:rPr>
                        <a:t>Southern style veggie burger with home baked wedges </a:t>
                      </a:r>
                      <a:endParaRPr lang="en-GB" sz="800" dirty="0">
                        <a:solidFill>
                          <a:srgbClr val="FF0000"/>
                        </a:solidFill>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Moroccan Veggie Balls with Roast Potatoes</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aseline="0" dirty="0">
                          <a:solidFill>
                            <a:schemeClr val="tx1"/>
                          </a:solidFill>
                          <a:highlight>
                            <a:srgbClr val="FFF0D2"/>
                          </a:highlight>
                          <a:latin typeface="Century Gothic" panose="020B0502020202020204" pitchFamily="34" charset="0"/>
                        </a:rPr>
                        <a:t>Jacket Potato with  Vegetarian Bolognaise</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solidFill>
                            <a:schemeClr val="tx1"/>
                          </a:solidFill>
                          <a:highlight>
                            <a:srgbClr val="FFF0D2"/>
                          </a:highlight>
                          <a:latin typeface="Century Gothic" panose="020B0502020202020204" pitchFamily="34" charset="0"/>
                        </a:rPr>
                        <a:t>Vegetarian Sausage Roll and Chips</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 xmlns:a16="http://schemas.microsoft.com/office/drawing/2014/main" val="4258717763"/>
                  </a:ext>
                </a:extLst>
              </a:tr>
              <a:tr h="349669">
                <a:tc vMerge="1">
                  <a:txBody>
                    <a:bodyPr/>
                    <a:lstStyle/>
                    <a:p>
                      <a:endParaRPr lang="en-GB"/>
                    </a:p>
                  </a:txBody>
                  <a:tcPr>
                    <a:lnT w="12700" cap="flat" cmpd="sng" algn="ctr">
                      <a:solidFill>
                        <a:schemeClr val="accent6">
                          <a:lumMod val="40000"/>
                          <a:lumOff val="60000"/>
                        </a:schemeClr>
                      </a:solidFill>
                      <a:prstDash val="solid"/>
                      <a:round/>
                      <a:headEnd type="none" w="med" len="med"/>
                      <a:tailEnd type="none" w="med" len="med"/>
                    </a:lnT>
                  </a:tcPr>
                </a:tc>
                <a:tc>
                  <a:txBody>
                    <a:bodyPr/>
                    <a:lstStyle/>
                    <a:p>
                      <a:pPr algn="l"/>
                      <a:r>
                        <a:rPr lang="en-GB" sz="800" dirty="0">
                          <a:latin typeface="Century Gothic" panose="020B0502020202020204" pitchFamily="34" charset="0"/>
                        </a:rPr>
                        <a:t>Veg</a:t>
                      </a:r>
                    </a:p>
                  </a:txBody>
                  <a:tcPr anchor="ctr">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Sweetcorn  Broccoli</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Peas</a:t>
                      </a:r>
                    </a:p>
                    <a:p>
                      <a:r>
                        <a:rPr lang="en-GB" sz="800" dirty="0">
                          <a:highlight>
                            <a:srgbClr val="FFF0D2"/>
                          </a:highlight>
                          <a:latin typeface="Century Gothic" panose="020B0502020202020204" pitchFamily="34" charset="0"/>
                        </a:rPr>
                        <a:t>Rainbow slaw</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baseline="0" dirty="0">
                          <a:highlight>
                            <a:srgbClr val="FFF0D2"/>
                          </a:highlight>
                          <a:latin typeface="Century Gothic" panose="020B0502020202020204" pitchFamily="34" charset="0"/>
                        </a:rPr>
                        <a:t>Carrots</a:t>
                      </a:r>
                    </a:p>
                    <a:p>
                      <a:r>
                        <a:rPr lang="en-GB" sz="800" baseline="0" dirty="0">
                          <a:highlight>
                            <a:srgbClr val="FFF0D2"/>
                          </a:highlight>
                          <a:latin typeface="Century Gothic" panose="020B0502020202020204" pitchFamily="34" charset="0"/>
                        </a:rPr>
                        <a:t>Green beans</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Mixed salad</a:t>
                      </a:r>
                    </a:p>
                    <a:p>
                      <a:r>
                        <a:rPr lang="en-GB" sz="800" dirty="0">
                          <a:highlight>
                            <a:srgbClr val="FFF0D2"/>
                          </a:highlight>
                          <a:latin typeface="Century Gothic" panose="020B0502020202020204" pitchFamily="34" charset="0"/>
                        </a:rPr>
                        <a:t>Broccoli</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Baked Beans</a:t>
                      </a:r>
                    </a:p>
                    <a:p>
                      <a:r>
                        <a:rPr lang="en-GB" sz="800" dirty="0">
                          <a:highlight>
                            <a:srgbClr val="FFF0D2"/>
                          </a:highlight>
                          <a:latin typeface="Century Gothic" panose="020B0502020202020204" pitchFamily="34" charset="0"/>
                        </a:rPr>
                        <a:t>Peas</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 xmlns:a16="http://schemas.microsoft.com/office/drawing/2014/main" val="3444803479"/>
                  </a:ext>
                </a:extLst>
              </a:tr>
              <a:tr h="476818">
                <a:tc vMerge="1">
                  <a:txBody>
                    <a:bodyPr/>
                    <a:lstStyle/>
                    <a:p>
                      <a:endParaRPr lang="en-GB" dirty="0"/>
                    </a:p>
                  </a:txBody>
                  <a:tcPr>
                    <a:solidFill>
                      <a:srgbClr val="FFF0D2"/>
                    </a:solidFill>
                  </a:tcPr>
                </a:tc>
                <a:tc>
                  <a:txBody>
                    <a:bodyPr/>
                    <a:lstStyle/>
                    <a:p>
                      <a:pPr algn="l"/>
                      <a:r>
                        <a:rPr lang="en-GB" sz="800" dirty="0">
                          <a:latin typeface="Century Gothic" panose="020B0502020202020204" pitchFamily="34" charset="0"/>
                        </a:rPr>
                        <a:t>Dessert</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Chocolate brownie</a:t>
                      </a:r>
                      <a:endParaRPr lang="en-GB" sz="800" dirty="0">
                        <a:solidFill>
                          <a:srgbClr val="FF0000"/>
                        </a:solidFill>
                        <a:highlight>
                          <a:srgbClr val="FFF0D2"/>
                        </a:highlight>
                        <a:latin typeface="Century Gothic" panose="020B0502020202020204" pitchFamily="34" charset="0"/>
                      </a:endParaRPr>
                    </a:p>
                    <a:p>
                      <a:r>
                        <a:rPr lang="en-GB" sz="800" dirty="0">
                          <a:highlight>
                            <a:srgbClr val="FFF0D2"/>
                          </a:highlight>
                          <a:latin typeface="Century Gothic" panose="020B0502020202020204" pitchFamily="34" charset="0"/>
                        </a:rPr>
                        <a:t>or Fruit</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Iced</a:t>
                      </a:r>
                      <a:r>
                        <a:rPr lang="en-GB" sz="800" baseline="0" dirty="0">
                          <a:highlight>
                            <a:srgbClr val="FFF0D2"/>
                          </a:highlight>
                          <a:latin typeface="Century Gothic" panose="020B0502020202020204" pitchFamily="34" charset="0"/>
                        </a:rPr>
                        <a:t> Sponge </a:t>
                      </a:r>
                    </a:p>
                    <a:p>
                      <a:r>
                        <a:rPr lang="en-GB" sz="800" baseline="0" dirty="0">
                          <a:highlight>
                            <a:srgbClr val="FFF0D2"/>
                          </a:highlight>
                          <a:latin typeface="Century Gothic" panose="020B0502020202020204" pitchFamily="34" charset="0"/>
                        </a:rPr>
                        <a:t>or</a:t>
                      </a:r>
                      <a:r>
                        <a:rPr lang="en-GB" sz="800" dirty="0">
                          <a:highlight>
                            <a:srgbClr val="FFF0D2"/>
                          </a:highlight>
                          <a:latin typeface="Century Gothic" panose="020B0502020202020204" pitchFamily="34" charset="0"/>
                        </a:rPr>
                        <a:t> Fruit</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Cookie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or fruit</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baseline="0" dirty="0">
                          <a:highlight>
                            <a:srgbClr val="FFF0D2"/>
                          </a:highlight>
                          <a:latin typeface="Century Gothic" panose="020B0502020202020204" pitchFamily="34" charset="0"/>
                        </a:rPr>
                        <a:t>Apple Sponge &amp; Custard</a:t>
                      </a:r>
                      <a:endParaRPr lang="en-GB" sz="800" dirty="0">
                        <a:highlight>
                          <a:srgbClr val="FFF0D2"/>
                        </a:highlight>
                        <a:latin typeface="Century Gothic" panose="020B0502020202020204" pitchFamily="34" charset="0"/>
                      </a:endParaRPr>
                    </a:p>
                    <a:p>
                      <a:r>
                        <a:rPr lang="en-GB" sz="800" baseline="0" dirty="0">
                          <a:highlight>
                            <a:srgbClr val="FFF0D2"/>
                          </a:highlight>
                          <a:latin typeface="Century Gothic" panose="020B0502020202020204" pitchFamily="34" charset="0"/>
                        </a:rPr>
                        <a:t>or </a:t>
                      </a:r>
                      <a:r>
                        <a:rPr lang="en-GB" sz="800" dirty="0">
                          <a:highlight>
                            <a:srgbClr val="FFF0D2"/>
                          </a:highlight>
                          <a:latin typeface="Century Gothic" panose="020B0502020202020204" pitchFamily="34" charset="0"/>
                        </a:rPr>
                        <a:t>Fruit </a:t>
                      </a:r>
                      <a:endParaRPr lang="en-GB" sz="800" dirty="0">
                        <a:solidFill>
                          <a:srgbClr val="FF0000"/>
                        </a:solidFill>
                        <a:highlight>
                          <a:srgbClr val="FFF0D2"/>
                        </a:highlight>
                        <a:latin typeface="Century Gothic" panose="020B0502020202020204" pitchFamily="34" charset="0"/>
                      </a:endParaRP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Apple cheese &amp; crackers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highlight>
                            <a:srgbClr val="FFF0D2"/>
                          </a:highlight>
                          <a:latin typeface="Century Gothic" panose="020B0502020202020204" pitchFamily="34" charset="0"/>
                        </a:rPr>
                        <a:t>or fruit</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 xmlns:a16="http://schemas.microsoft.com/office/drawing/2014/main" val="3354820727"/>
                  </a:ext>
                </a:extLst>
              </a:tr>
            </a:tbl>
          </a:graphicData>
        </a:graphic>
      </p:graphicFrame>
      <p:graphicFrame>
        <p:nvGraphicFramePr>
          <p:cNvPr id="24" name="Table 23">
            <a:extLst>
              <a:ext uri="{FF2B5EF4-FFF2-40B4-BE49-F238E27FC236}">
                <a16:creationId xmlns="" xmlns:a16="http://schemas.microsoft.com/office/drawing/2014/main" id="{A9CC0170-FA06-4913-A21C-7DF206AE3C1D}"/>
              </a:ext>
            </a:extLst>
          </p:cNvPr>
          <p:cNvGraphicFramePr>
            <a:graphicFrameLocks noGrp="1"/>
          </p:cNvGraphicFramePr>
          <p:nvPr>
            <p:extLst>
              <p:ext uri="{D42A27DB-BD31-4B8C-83A1-F6EECF244321}">
                <p14:modId xmlns:p14="http://schemas.microsoft.com/office/powerpoint/2010/main" val="2411416556"/>
              </p:ext>
            </p:extLst>
          </p:nvPr>
        </p:nvGraphicFramePr>
        <p:xfrm>
          <a:off x="157047" y="4796925"/>
          <a:ext cx="8606058" cy="1921407"/>
        </p:xfrm>
        <a:graphic>
          <a:graphicData uri="http://schemas.openxmlformats.org/drawingml/2006/table">
            <a:tbl>
              <a:tblPr firstRow="1" bandRow="1">
                <a:tableStyleId>{2D5ABB26-0587-4C30-8999-92F81FD0307C}</a:tableStyleId>
              </a:tblPr>
              <a:tblGrid>
                <a:gridCol w="767058">
                  <a:extLst>
                    <a:ext uri="{9D8B030D-6E8A-4147-A177-3AD203B41FA5}">
                      <a16:colId xmlns="" xmlns:a16="http://schemas.microsoft.com/office/drawing/2014/main" val="3931940056"/>
                    </a:ext>
                  </a:extLst>
                </a:gridCol>
                <a:gridCol w="665210">
                  <a:extLst>
                    <a:ext uri="{9D8B030D-6E8A-4147-A177-3AD203B41FA5}">
                      <a16:colId xmlns="" xmlns:a16="http://schemas.microsoft.com/office/drawing/2014/main" val="1802426597"/>
                    </a:ext>
                  </a:extLst>
                </a:gridCol>
                <a:gridCol w="1434758">
                  <a:extLst>
                    <a:ext uri="{9D8B030D-6E8A-4147-A177-3AD203B41FA5}">
                      <a16:colId xmlns="" xmlns:a16="http://schemas.microsoft.com/office/drawing/2014/main" val="2213713473"/>
                    </a:ext>
                  </a:extLst>
                </a:gridCol>
                <a:gridCol w="1434758">
                  <a:extLst>
                    <a:ext uri="{9D8B030D-6E8A-4147-A177-3AD203B41FA5}">
                      <a16:colId xmlns="" xmlns:a16="http://schemas.microsoft.com/office/drawing/2014/main" val="42676253"/>
                    </a:ext>
                  </a:extLst>
                </a:gridCol>
                <a:gridCol w="1434758">
                  <a:extLst>
                    <a:ext uri="{9D8B030D-6E8A-4147-A177-3AD203B41FA5}">
                      <a16:colId xmlns="" xmlns:a16="http://schemas.microsoft.com/office/drawing/2014/main" val="4290988203"/>
                    </a:ext>
                  </a:extLst>
                </a:gridCol>
                <a:gridCol w="1434758">
                  <a:extLst>
                    <a:ext uri="{9D8B030D-6E8A-4147-A177-3AD203B41FA5}">
                      <a16:colId xmlns="" xmlns:a16="http://schemas.microsoft.com/office/drawing/2014/main" val="3195512949"/>
                    </a:ext>
                  </a:extLst>
                </a:gridCol>
                <a:gridCol w="1434758">
                  <a:extLst>
                    <a:ext uri="{9D8B030D-6E8A-4147-A177-3AD203B41FA5}">
                      <a16:colId xmlns="" xmlns:a16="http://schemas.microsoft.com/office/drawing/2014/main" val="1114242205"/>
                    </a:ext>
                  </a:extLst>
                </a:gridCol>
              </a:tblGrid>
              <a:tr h="470265">
                <a:tc rowSpan="4">
                  <a:txBody>
                    <a:bodyPr/>
                    <a:lstStyle/>
                    <a:p>
                      <a:pPr algn="l"/>
                      <a:r>
                        <a:rPr lang="en-GB" sz="700" b="1" dirty="0">
                          <a:latin typeface="Century Gothic" panose="020B0502020202020204" pitchFamily="34" charset="0"/>
                        </a:rPr>
                        <a:t>Week 3</a:t>
                      </a:r>
                    </a:p>
                    <a:p>
                      <a:pPr algn="l"/>
                      <a:r>
                        <a:rPr lang="en-GB" sz="700" b="1" dirty="0">
                          <a:latin typeface="Century Gothic" panose="020B0502020202020204" pitchFamily="34" charset="0"/>
                        </a:rPr>
                        <a:t>14/09/2020</a:t>
                      </a:r>
                    </a:p>
                    <a:p>
                      <a:pPr algn="l"/>
                      <a:r>
                        <a:rPr lang="en-GB" sz="700" b="1" dirty="0">
                          <a:latin typeface="Century Gothic" panose="020B0502020202020204" pitchFamily="34" charset="0"/>
                        </a:rPr>
                        <a:t>05/10/2020</a:t>
                      </a:r>
                    </a:p>
                    <a:p>
                      <a:pPr algn="l"/>
                      <a:r>
                        <a:rPr lang="en-GB" sz="700" b="1" dirty="0">
                          <a:latin typeface="Century Gothic" panose="020B0502020202020204" pitchFamily="34" charset="0"/>
                        </a:rPr>
                        <a:t>02/11/2020</a:t>
                      </a:r>
                    </a:p>
                    <a:p>
                      <a:pPr algn="l"/>
                      <a:r>
                        <a:rPr lang="en-GB" sz="700" b="1" dirty="0">
                          <a:latin typeface="Century Gothic" panose="020B0502020202020204" pitchFamily="34" charset="0"/>
                        </a:rPr>
                        <a:t>23/11/2020</a:t>
                      </a:r>
                    </a:p>
                    <a:p>
                      <a:pPr algn="l"/>
                      <a:r>
                        <a:rPr lang="en-GB" sz="700" b="1" dirty="0">
                          <a:latin typeface="Century Gothic" panose="020B0502020202020204" pitchFamily="34" charset="0"/>
                        </a:rPr>
                        <a:t>14/12/2020</a:t>
                      </a:r>
                    </a:p>
                    <a:p>
                      <a:pPr algn="l"/>
                      <a:endParaRPr lang="en-GB" sz="700" b="1" dirty="0">
                        <a:latin typeface="Century Gothic" panose="020B0502020202020204" pitchFamily="34" charset="0"/>
                      </a:endParaRP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algn="l"/>
                      <a:r>
                        <a:rPr lang="en-GB" sz="800" dirty="0">
                          <a:latin typeface="Century Gothic" panose="020B0502020202020204" pitchFamily="34" charset="0"/>
                        </a:rPr>
                        <a:t>Option 1</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endParaRPr lang="en-GB" sz="800" baseline="0" dirty="0">
                        <a:solidFill>
                          <a:schemeClr val="tx1"/>
                        </a:solidFill>
                        <a:highlight>
                          <a:srgbClr val="FFF0D2"/>
                        </a:highlight>
                        <a:latin typeface="Century Gothic" panose="020B0502020202020204" pitchFamily="34" charset="0"/>
                      </a:endParaRPr>
                    </a:p>
                    <a:p>
                      <a:r>
                        <a:rPr lang="en-GB" sz="800" dirty="0">
                          <a:solidFill>
                            <a:schemeClr val="tx1"/>
                          </a:solidFill>
                          <a:highlight>
                            <a:srgbClr val="FFF0D2"/>
                          </a:highlight>
                          <a:latin typeface="Century Gothic" panose="020B0502020202020204" pitchFamily="34" charset="0"/>
                        </a:rPr>
                        <a:t>Veggie Hotdog</a:t>
                      </a:r>
                    </a:p>
                    <a:p>
                      <a:endParaRPr lang="en-GB" sz="800" dirty="0">
                        <a:solidFill>
                          <a:srgbClr val="FF0000"/>
                        </a:solidFill>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solidFill>
                            <a:schemeClr val="tx1"/>
                          </a:solidFill>
                          <a:highlight>
                            <a:srgbClr val="FFF0D2"/>
                          </a:highlight>
                          <a:latin typeface="Century Gothic" panose="020B0502020202020204" pitchFamily="34" charset="0"/>
                        </a:rPr>
                        <a:t>Sausage and Mash with Gravy</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Roast Gammon </a:t>
                      </a:r>
                      <a:endParaRPr lang="en-GB" sz="800" dirty="0">
                        <a:solidFill>
                          <a:srgbClr val="FF0000"/>
                        </a:solidFill>
                        <a:highlight>
                          <a:srgbClr val="FFF0D2"/>
                        </a:highlight>
                        <a:latin typeface="Century Gothic" panose="020B0502020202020204" pitchFamily="34" charset="0"/>
                      </a:endParaRPr>
                    </a:p>
                    <a:p>
                      <a:r>
                        <a:rPr lang="en-GB" sz="800" dirty="0">
                          <a:highlight>
                            <a:srgbClr val="FFF0D2"/>
                          </a:highlight>
                          <a:latin typeface="Century Gothic" panose="020B0502020202020204" pitchFamily="34" charset="0"/>
                        </a:rPr>
                        <a:t>Roast Potatoes &amp; Gravy</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baseline="0" dirty="0">
                          <a:highlight>
                            <a:srgbClr val="FFF0D2"/>
                          </a:highlight>
                          <a:latin typeface="Century Gothic" panose="020B0502020202020204" pitchFamily="34" charset="0"/>
                        </a:rPr>
                        <a:t>Chicken </a:t>
                      </a:r>
                      <a:r>
                        <a:rPr lang="en-GB" sz="800" baseline="0">
                          <a:highlight>
                            <a:srgbClr val="FFF0D2"/>
                          </a:highlight>
                          <a:latin typeface="Century Gothic" panose="020B0502020202020204" pitchFamily="34" charset="0"/>
                        </a:rPr>
                        <a:t>Curry with Rice </a:t>
                      </a:r>
                      <a:endParaRPr lang="en-GB" sz="800" dirty="0">
                        <a:solidFill>
                          <a:srgbClr val="FF0000"/>
                        </a:solidFill>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Fish in Batter </a:t>
                      </a:r>
                      <a:endParaRPr lang="en-GB" sz="800" dirty="0">
                        <a:solidFill>
                          <a:srgbClr val="FF0000"/>
                        </a:solidFill>
                        <a:highlight>
                          <a:srgbClr val="FFF0D2"/>
                        </a:highlight>
                        <a:latin typeface="Century Gothic" panose="020B0502020202020204" pitchFamily="34" charset="0"/>
                      </a:endParaRPr>
                    </a:p>
                    <a:p>
                      <a:r>
                        <a:rPr lang="en-GB" sz="800" dirty="0">
                          <a:highlight>
                            <a:srgbClr val="FFF0D2"/>
                          </a:highlight>
                          <a:latin typeface="Century Gothic" panose="020B0502020202020204" pitchFamily="34" charset="0"/>
                        </a:rPr>
                        <a:t>with Chips</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 xmlns:a16="http://schemas.microsoft.com/office/drawing/2014/main" val="1472932877"/>
                  </a:ext>
                </a:extLst>
              </a:tr>
              <a:tr h="352836">
                <a:tc vMerge="1">
                  <a:txBody>
                    <a:bodyPr/>
                    <a:lstStyle/>
                    <a:p>
                      <a:endParaRPr lang="en-GB" dirty="0"/>
                    </a:p>
                  </a:txBody>
                  <a:tcPr>
                    <a:solidFill>
                      <a:srgbClr val="FFF0D2"/>
                    </a:solidFill>
                  </a:tcPr>
                </a:tc>
                <a:tc>
                  <a:txBody>
                    <a:bodyPr/>
                    <a:lstStyle/>
                    <a:p>
                      <a:pPr algn="l"/>
                      <a:r>
                        <a:rPr lang="en-GB" sz="800" dirty="0">
                          <a:latin typeface="Century Gothic" panose="020B0502020202020204" pitchFamily="34" charset="0"/>
                        </a:rPr>
                        <a:t>Option 2</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highlight>
                            <a:srgbClr val="FFF0D2"/>
                          </a:highlight>
                          <a:latin typeface="Century Gothic" panose="020B0502020202020204" pitchFamily="34" charset="0"/>
                        </a:rPr>
                        <a:t>Jacket Potato with Beans and Salad or Veg</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highlight>
                            <a:srgbClr val="FFF0D2"/>
                          </a:highlight>
                          <a:latin typeface="Century Gothic" panose="020B0502020202020204" pitchFamily="34" charset="0"/>
                        </a:rPr>
                        <a:t>Vegetable Pasta Bake</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Vegetable</a:t>
                      </a:r>
                      <a:r>
                        <a:rPr lang="en-GB" sz="800" baseline="0" dirty="0">
                          <a:highlight>
                            <a:srgbClr val="FFF0D2"/>
                          </a:highlight>
                          <a:latin typeface="Century Gothic" panose="020B0502020202020204" pitchFamily="34" charset="0"/>
                        </a:rPr>
                        <a:t> Hotpot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solidFill>
                          <a:srgbClr val="FF0000"/>
                        </a:solidFill>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highlight>
                            <a:srgbClr val="FFF0D2"/>
                          </a:highlight>
                          <a:latin typeface="Century Gothic" panose="020B0502020202020204" pitchFamily="34" charset="0"/>
                        </a:rPr>
                        <a:t>Jacket Potato with Beans and Salad or Vegetables</a:t>
                      </a:r>
                    </a:p>
                    <a:p>
                      <a:endParaRPr lang="en-GB" sz="800" dirty="0">
                        <a:solidFill>
                          <a:srgbClr val="FF0000"/>
                        </a:solidFill>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highlight>
                            <a:srgbClr val="FFF0D2"/>
                          </a:highlight>
                          <a:latin typeface="Century Gothic" panose="020B0502020202020204" pitchFamily="34" charset="0"/>
                        </a:rPr>
                        <a:t>Southern Style Veggie Burger</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 xmlns:a16="http://schemas.microsoft.com/office/drawing/2014/main" val="4258717763"/>
                  </a:ext>
                </a:extLst>
              </a:tr>
              <a:tr h="344862">
                <a:tc vMerge="1">
                  <a:txBody>
                    <a:bodyPr/>
                    <a:lstStyle/>
                    <a:p>
                      <a:endParaRPr lang="en-GB"/>
                    </a:p>
                  </a:txBody>
                  <a:tcPr>
                    <a:lnT w="12700" cap="flat" cmpd="sng" algn="ctr">
                      <a:solidFill>
                        <a:schemeClr val="accent6">
                          <a:lumMod val="40000"/>
                          <a:lumOff val="60000"/>
                        </a:schemeClr>
                      </a:solidFill>
                      <a:prstDash val="solid"/>
                      <a:round/>
                      <a:headEnd type="none" w="med" len="med"/>
                      <a:tailEnd type="none" w="med" len="med"/>
                    </a:lnT>
                  </a:tcPr>
                </a:tc>
                <a:tc>
                  <a:txBody>
                    <a:bodyPr/>
                    <a:lstStyle/>
                    <a:p>
                      <a:pPr algn="l"/>
                      <a:r>
                        <a:rPr lang="en-GB" sz="800" dirty="0">
                          <a:latin typeface="Century Gothic" panose="020B0502020202020204" pitchFamily="34" charset="0"/>
                        </a:rPr>
                        <a:t>Veg</a:t>
                      </a:r>
                    </a:p>
                  </a:txBody>
                  <a:tcPr anchor="ctr">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Carrot</a:t>
                      </a:r>
                    </a:p>
                    <a:p>
                      <a:r>
                        <a:rPr lang="en-GB" sz="800" dirty="0">
                          <a:highlight>
                            <a:srgbClr val="FFF0D2"/>
                          </a:highlight>
                          <a:latin typeface="Century Gothic" panose="020B0502020202020204" pitchFamily="34" charset="0"/>
                        </a:rPr>
                        <a:t>Peas</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Broccoli</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Carrots</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Sweetcorn</a:t>
                      </a:r>
                    </a:p>
                    <a:p>
                      <a:r>
                        <a:rPr lang="en-GB" sz="800" dirty="0">
                          <a:highlight>
                            <a:srgbClr val="FFF0D2"/>
                          </a:highlight>
                          <a:latin typeface="Century Gothic" panose="020B0502020202020204" pitchFamily="34" charset="0"/>
                        </a:rPr>
                        <a:t>Savoy</a:t>
                      </a:r>
                      <a:r>
                        <a:rPr lang="en-GB" sz="800" baseline="0" dirty="0">
                          <a:highlight>
                            <a:srgbClr val="FFF0D2"/>
                          </a:highlight>
                          <a:latin typeface="Century Gothic" panose="020B0502020202020204" pitchFamily="34" charset="0"/>
                        </a:rPr>
                        <a:t> Cabbage</a:t>
                      </a:r>
                      <a:endParaRPr lang="en-GB" sz="800" dirty="0">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Green beans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highlight>
                            <a:srgbClr val="FFF0D2"/>
                          </a:highlight>
                          <a:latin typeface="Century Gothic" panose="020B0502020202020204" pitchFamily="34" charset="0"/>
                        </a:rPr>
                        <a:t>Cauliflower</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Baked Beans</a:t>
                      </a:r>
                    </a:p>
                    <a:p>
                      <a:r>
                        <a:rPr lang="en-GB" sz="800" dirty="0">
                          <a:highlight>
                            <a:srgbClr val="FFF0D2"/>
                          </a:highlight>
                          <a:latin typeface="Century Gothic" panose="020B0502020202020204" pitchFamily="34" charset="0"/>
                        </a:rPr>
                        <a:t>Peas</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 xmlns:a16="http://schemas.microsoft.com/office/drawing/2014/main" val="1550429241"/>
                  </a:ext>
                </a:extLst>
              </a:tr>
              <a:tr h="527160">
                <a:tc vMerge="1">
                  <a:txBody>
                    <a:bodyPr/>
                    <a:lstStyle/>
                    <a:p>
                      <a:endParaRPr lang="en-GB" dirty="0"/>
                    </a:p>
                  </a:txBody>
                  <a:tcPr>
                    <a:solidFill>
                      <a:srgbClr val="FFF0D2"/>
                    </a:solidFill>
                  </a:tcPr>
                </a:tc>
                <a:tc>
                  <a:txBody>
                    <a:bodyPr/>
                    <a:lstStyle/>
                    <a:p>
                      <a:pPr algn="l"/>
                      <a:r>
                        <a:rPr lang="en-GB" sz="800" dirty="0">
                          <a:latin typeface="Century Gothic" panose="020B0502020202020204" pitchFamily="34" charset="0"/>
                        </a:rPr>
                        <a:t>Dessert</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Banana chocolate </a:t>
                      </a:r>
                      <a:r>
                        <a:rPr lang="en-GB" sz="800" dirty="0" err="1">
                          <a:highlight>
                            <a:srgbClr val="FFF0D2"/>
                          </a:highlight>
                          <a:latin typeface="Century Gothic" panose="020B0502020202020204" pitchFamily="34" charset="0"/>
                        </a:rPr>
                        <a:t>oaty</a:t>
                      </a:r>
                      <a:r>
                        <a:rPr lang="en-GB" sz="800" dirty="0">
                          <a:highlight>
                            <a:srgbClr val="FFF0D2"/>
                          </a:highlight>
                          <a:latin typeface="Century Gothic" panose="020B0502020202020204" pitchFamily="34" charset="0"/>
                        </a:rPr>
                        <a:t> square </a:t>
                      </a:r>
                      <a:endParaRPr lang="en-GB" sz="800" dirty="0">
                        <a:solidFill>
                          <a:srgbClr val="FF0000"/>
                        </a:solidFill>
                        <a:highlight>
                          <a:srgbClr val="FFF0D2"/>
                        </a:highlight>
                        <a:latin typeface="Century Gothic" panose="020B0502020202020204" pitchFamily="34" charset="0"/>
                      </a:endParaRPr>
                    </a:p>
                    <a:p>
                      <a:r>
                        <a:rPr lang="en-GB" sz="800" dirty="0">
                          <a:highlight>
                            <a:srgbClr val="FFF0D2"/>
                          </a:highlight>
                          <a:latin typeface="Century Gothic" panose="020B0502020202020204" pitchFamily="34" charset="0"/>
                        </a:rPr>
                        <a:t>or Fruit</a:t>
                      </a: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Marble cake &amp; custard</a:t>
                      </a:r>
                    </a:p>
                    <a:p>
                      <a:r>
                        <a:rPr lang="en-GB" sz="800" dirty="0">
                          <a:highlight>
                            <a:srgbClr val="FFF0D2"/>
                          </a:highlight>
                          <a:latin typeface="Century Gothic" panose="020B0502020202020204" pitchFamily="34" charset="0"/>
                        </a:rPr>
                        <a:t>or Fruit</a:t>
                      </a:r>
                    </a:p>
                    <a:p>
                      <a:endParaRPr lang="en-GB" sz="800" dirty="0">
                        <a:solidFill>
                          <a:srgbClr val="FF0000"/>
                        </a:solidFill>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Fruit jelly &amp; peaches</a:t>
                      </a:r>
                    </a:p>
                    <a:p>
                      <a:r>
                        <a:rPr lang="en-GB" sz="800" dirty="0">
                          <a:highlight>
                            <a:srgbClr val="FFF0D2"/>
                          </a:highlight>
                          <a:latin typeface="Century Gothic" panose="020B0502020202020204" pitchFamily="34" charset="0"/>
                        </a:rPr>
                        <a:t>or Fruit</a:t>
                      </a:r>
                    </a:p>
                    <a:p>
                      <a:endParaRPr lang="en-GB" sz="800" dirty="0">
                        <a:solidFill>
                          <a:srgbClr val="FF0000"/>
                        </a:solidFill>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r>
                        <a:rPr lang="en-GB" sz="800" dirty="0">
                          <a:highlight>
                            <a:srgbClr val="FFF0D2"/>
                          </a:highlight>
                          <a:latin typeface="Century Gothic" panose="020B0502020202020204" pitchFamily="34" charset="0"/>
                        </a:rPr>
                        <a:t>Orange drizzle cake</a:t>
                      </a:r>
                    </a:p>
                    <a:p>
                      <a:r>
                        <a:rPr lang="en-GB" sz="800" dirty="0">
                          <a:highlight>
                            <a:srgbClr val="FFF0D2"/>
                          </a:highlight>
                          <a:latin typeface="Century Gothic" panose="020B0502020202020204" pitchFamily="34" charset="0"/>
                        </a:rPr>
                        <a:t>or Fruit </a:t>
                      </a:r>
                      <a:endParaRPr lang="en-GB" sz="800" dirty="0">
                        <a:solidFill>
                          <a:srgbClr val="FF0000"/>
                        </a:solidFill>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aseline="0" dirty="0">
                          <a:highlight>
                            <a:srgbClr val="FFF0D2"/>
                          </a:highlight>
                          <a:latin typeface="Century Gothic" panose="020B0502020202020204" pitchFamily="34" charset="0"/>
                        </a:rPr>
                        <a:t>Fruit &amp; Yogurt</a:t>
                      </a:r>
                    </a:p>
                    <a:p>
                      <a:r>
                        <a:rPr lang="en-GB" sz="800" baseline="0" dirty="0">
                          <a:highlight>
                            <a:srgbClr val="FFF0D2"/>
                          </a:highlight>
                          <a:latin typeface="Century Gothic" panose="020B0502020202020204" pitchFamily="34" charset="0"/>
                        </a:rPr>
                        <a:t>or Fruit</a:t>
                      </a:r>
                      <a:endParaRPr lang="en-GB" sz="800" dirty="0">
                        <a:solidFill>
                          <a:srgbClr val="FF0000"/>
                        </a:solidFill>
                        <a:highlight>
                          <a:srgbClr val="FFF0D2"/>
                        </a:highlight>
                        <a:latin typeface="Century Gothic" panose="020B0502020202020204" pitchFamily="34" charset="0"/>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0D2"/>
                    </a:solidFill>
                  </a:tcPr>
                </a:tc>
                <a:extLst>
                  <a:ext uri="{0D108BD9-81ED-4DB2-BD59-A6C34878D82A}">
                    <a16:rowId xmlns="" xmlns:a16="http://schemas.microsoft.com/office/drawing/2014/main" val="3354820727"/>
                  </a:ext>
                </a:extLst>
              </a:tr>
            </a:tbl>
          </a:graphicData>
        </a:graphic>
      </p:graphicFrame>
      <p:grpSp>
        <p:nvGrpSpPr>
          <p:cNvPr id="11" name="Group 10">
            <a:extLst>
              <a:ext uri="{FF2B5EF4-FFF2-40B4-BE49-F238E27FC236}">
                <a16:creationId xmlns="" xmlns:a16="http://schemas.microsoft.com/office/drawing/2014/main" id="{86F4646C-DD2C-4733-9A5D-C3EB14FF1231}"/>
              </a:ext>
            </a:extLst>
          </p:cNvPr>
          <p:cNvGrpSpPr/>
          <p:nvPr/>
        </p:nvGrpSpPr>
        <p:grpSpPr>
          <a:xfrm>
            <a:off x="1914434" y="592192"/>
            <a:ext cx="6523504" cy="183010"/>
            <a:chOff x="3090121" y="582255"/>
            <a:chExt cx="6523504" cy="183010"/>
          </a:xfrm>
        </p:grpSpPr>
        <p:sp>
          <p:nvSpPr>
            <p:cNvPr id="9" name="Rectangle 8">
              <a:extLst>
                <a:ext uri="{FF2B5EF4-FFF2-40B4-BE49-F238E27FC236}">
                  <a16:creationId xmlns="" xmlns:a16="http://schemas.microsoft.com/office/drawing/2014/main" id="{19C5CBCA-6DC8-4117-8FAB-88F122D31698}"/>
                </a:ext>
              </a:extLst>
            </p:cNvPr>
            <p:cNvSpPr/>
            <p:nvPr/>
          </p:nvSpPr>
          <p:spPr>
            <a:xfrm>
              <a:off x="3090121" y="582255"/>
              <a:ext cx="1105137" cy="183010"/>
            </a:xfrm>
            <a:prstGeom prst="rect">
              <a:avLst/>
            </a:prstGeom>
            <a:solidFill>
              <a:srgbClr val="FFF0D2"/>
            </a:solidFill>
            <a:ln>
              <a:solidFill>
                <a:srgbClr val="FFF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Monday</a:t>
              </a:r>
              <a:endParaRPr lang="en-GB" b="1" dirty="0">
                <a:solidFill>
                  <a:schemeClr val="tx1"/>
                </a:solidFill>
                <a:latin typeface="Century Gothic" panose="020B0502020202020204" pitchFamily="34" charset="0"/>
              </a:endParaRPr>
            </a:p>
          </p:txBody>
        </p:sp>
        <p:sp>
          <p:nvSpPr>
            <p:cNvPr id="26" name="Rectangle 25">
              <a:extLst>
                <a:ext uri="{FF2B5EF4-FFF2-40B4-BE49-F238E27FC236}">
                  <a16:creationId xmlns="" xmlns:a16="http://schemas.microsoft.com/office/drawing/2014/main" id="{7CDAE57D-E8FD-480E-9CA8-4FC43F341F6B}"/>
                </a:ext>
              </a:extLst>
            </p:cNvPr>
            <p:cNvSpPr/>
            <p:nvPr/>
          </p:nvSpPr>
          <p:spPr>
            <a:xfrm>
              <a:off x="4461696" y="582255"/>
              <a:ext cx="1105137" cy="183010"/>
            </a:xfrm>
            <a:prstGeom prst="rect">
              <a:avLst/>
            </a:prstGeom>
            <a:solidFill>
              <a:srgbClr val="FFF0D2"/>
            </a:solidFill>
            <a:ln>
              <a:solidFill>
                <a:srgbClr val="FFF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Tuesday</a:t>
              </a:r>
              <a:endParaRPr lang="en-GB" b="1" dirty="0">
                <a:solidFill>
                  <a:schemeClr val="tx1"/>
                </a:solidFill>
                <a:latin typeface="Century Gothic" panose="020B0502020202020204" pitchFamily="34" charset="0"/>
              </a:endParaRPr>
            </a:p>
          </p:txBody>
        </p:sp>
        <p:sp>
          <p:nvSpPr>
            <p:cNvPr id="27" name="Rectangle 26">
              <a:extLst>
                <a:ext uri="{FF2B5EF4-FFF2-40B4-BE49-F238E27FC236}">
                  <a16:creationId xmlns="" xmlns:a16="http://schemas.microsoft.com/office/drawing/2014/main" id="{52110BFD-DD9C-43E0-AA20-DDA34CAA1F2E}"/>
                </a:ext>
              </a:extLst>
            </p:cNvPr>
            <p:cNvSpPr/>
            <p:nvPr/>
          </p:nvSpPr>
          <p:spPr>
            <a:xfrm>
              <a:off x="5833271" y="582255"/>
              <a:ext cx="1105137" cy="183010"/>
            </a:xfrm>
            <a:prstGeom prst="rect">
              <a:avLst/>
            </a:prstGeom>
            <a:solidFill>
              <a:srgbClr val="FFF0D2"/>
            </a:solidFill>
            <a:ln>
              <a:solidFill>
                <a:srgbClr val="FFF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Wednesday</a:t>
              </a:r>
              <a:endParaRPr lang="en-GB" b="1" dirty="0">
                <a:solidFill>
                  <a:schemeClr val="tx1"/>
                </a:solidFill>
                <a:latin typeface="Century Gothic" panose="020B0502020202020204" pitchFamily="34" charset="0"/>
              </a:endParaRPr>
            </a:p>
          </p:txBody>
        </p:sp>
        <p:sp>
          <p:nvSpPr>
            <p:cNvPr id="28" name="Rectangle 27">
              <a:extLst>
                <a:ext uri="{FF2B5EF4-FFF2-40B4-BE49-F238E27FC236}">
                  <a16:creationId xmlns="" xmlns:a16="http://schemas.microsoft.com/office/drawing/2014/main" id="{4B311C07-8111-4A04-8E8C-C00C81E8EDFF}"/>
                </a:ext>
              </a:extLst>
            </p:cNvPr>
            <p:cNvSpPr/>
            <p:nvPr/>
          </p:nvSpPr>
          <p:spPr>
            <a:xfrm>
              <a:off x="8508488" y="582255"/>
              <a:ext cx="1105137" cy="183010"/>
            </a:xfrm>
            <a:prstGeom prst="rect">
              <a:avLst/>
            </a:prstGeom>
            <a:solidFill>
              <a:srgbClr val="FFF0D2"/>
            </a:solidFill>
            <a:ln>
              <a:solidFill>
                <a:srgbClr val="FFF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Friday</a:t>
              </a:r>
              <a:endParaRPr lang="en-GB" b="1" dirty="0">
                <a:solidFill>
                  <a:schemeClr val="tx1"/>
                </a:solidFill>
                <a:latin typeface="Century Gothic" panose="020B0502020202020204" pitchFamily="34" charset="0"/>
              </a:endParaRPr>
            </a:p>
          </p:txBody>
        </p:sp>
        <p:sp>
          <p:nvSpPr>
            <p:cNvPr id="29" name="Rectangle 28">
              <a:extLst>
                <a:ext uri="{FF2B5EF4-FFF2-40B4-BE49-F238E27FC236}">
                  <a16:creationId xmlns="" xmlns:a16="http://schemas.microsoft.com/office/drawing/2014/main" id="{4897B683-6AF4-4E8A-B0B0-BC537C8D422F}"/>
                </a:ext>
              </a:extLst>
            </p:cNvPr>
            <p:cNvSpPr/>
            <p:nvPr/>
          </p:nvSpPr>
          <p:spPr>
            <a:xfrm>
              <a:off x="7169242" y="582255"/>
              <a:ext cx="1105137" cy="172374"/>
            </a:xfrm>
            <a:prstGeom prst="rect">
              <a:avLst/>
            </a:prstGeom>
            <a:solidFill>
              <a:srgbClr val="FFF0D2"/>
            </a:solidFill>
            <a:ln>
              <a:solidFill>
                <a:srgbClr val="FFF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entury Gothic" panose="020B0502020202020204" pitchFamily="34" charset="0"/>
                </a:rPr>
                <a:t>Thursday</a:t>
              </a:r>
              <a:endParaRPr lang="en-GB" b="1" dirty="0">
                <a:solidFill>
                  <a:schemeClr val="tx1"/>
                </a:solidFill>
                <a:latin typeface="Century Gothic" panose="020B0502020202020204" pitchFamily="34" charset="0"/>
              </a:endParaRPr>
            </a:p>
          </p:txBody>
        </p:sp>
      </p:grpSp>
      <p:sp>
        <p:nvSpPr>
          <p:cNvPr id="12" name="Rectangle 11">
            <a:extLst>
              <a:ext uri="{FF2B5EF4-FFF2-40B4-BE49-F238E27FC236}">
                <a16:creationId xmlns="" xmlns:a16="http://schemas.microsoft.com/office/drawing/2014/main" id="{89AF887B-F3B6-4EF7-97D6-B8BCE0E9F8EE}"/>
              </a:ext>
            </a:extLst>
          </p:cNvPr>
          <p:cNvSpPr/>
          <p:nvPr/>
        </p:nvSpPr>
        <p:spPr>
          <a:xfrm>
            <a:off x="3897523" y="145924"/>
            <a:ext cx="3061209" cy="374405"/>
          </a:xfrm>
          <a:prstGeom prst="rect">
            <a:avLst/>
          </a:prstGeom>
          <a:solidFill>
            <a:srgbClr val="FFF0D2"/>
          </a:solidFill>
          <a:ln>
            <a:solidFill>
              <a:srgbClr val="FFF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3897523" y="111774"/>
            <a:ext cx="3287725" cy="369332"/>
          </a:xfrm>
          <a:prstGeom prst="rect">
            <a:avLst/>
          </a:prstGeom>
          <a:noFill/>
        </p:spPr>
        <p:txBody>
          <a:bodyPr wrap="square" rtlCol="0">
            <a:spAutoFit/>
          </a:bodyPr>
          <a:lstStyle/>
          <a:p>
            <a:pPr algn="ctr"/>
            <a:r>
              <a:rPr lang="en-GB" b="1">
                <a:latin typeface="Century Gothic" panose="020B0502020202020204" pitchFamily="34" charset="0"/>
              </a:rPr>
              <a:t>Autumn </a:t>
            </a:r>
            <a:r>
              <a:rPr lang="en-GB" b="1" dirty="0">
                <a:latin typeface="Century Gothic" panose="020B0502020202020204" pitchFamily="34" charset="0"/>
              </a:rPr>
              <a:t>Menu 2020</a:t>
            </a:r>
          </a:p>
        </p:txBody>
      </p:sp>
      <p:pic>
        <p:nvPicPr>
          <p:cNvPr id="32" name="Picture 31">
            <a:extLst>
              <a:ext uri="{FF2B5EF4-FFF2-40B4-BE49-F238E27FC236}">
                <a16:creationId xmlns="" xmlns:a16="http://schemas.microsoft.com/office/drawing/2014/main" id="{9E6FDFFB-FC91-4770-BCAD-26F7DBE3C6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624" y="31032"/>
            <a:ext cx="1602025" cy="769695"/>
          </a:xfrm>
          <a:prstGeom prst="rect">
            <a:avLst/>
          </a:prstGeom>
        </p:spPr>
      </p:pic>
      <p:sp>
        <p:nvSpPr>
          <p:cNvPr id="38" name="TextBox 37">
            <a:extLst>
              <a:ext uri="{FF2B5EF4-FFF2-40B4-BE49-F238E27FC236}">
                <a16:creationId xmlns="" xmlns:a16="http://schemas.microsoft.com/office/drawing/2014/main" id="{7C4C2725-68A8-4351-8F8E-4939841F9026}"/>
              </a:ext>
            </a:extLst>
          </p:cNvPr>
          <p:cNvSpPr txBox="1"/>
          <p:nvPr/>
        </p:nvSpPr>
        <p:spPr>
          <a:xfrm>
            <a:off x="8826788" y="3013396"/>
            <a:ext cx="1160377" cy="3844814"/>
          </a:xfrm>
          <a:prstGeom prst="roundRect">
            <a:avLst/>
          </a:prstGeom>
          <a:solidFill>
            <a:srgbClr val="FF0000"/>
          </a:solidFill>
          <a:ln w="19050">
            <a:solidFill>
              <a:srgbClr val="FF0000"/>
            </a:solidFill>
          </a:ln>
        </p:spPr>
        <p:txBody>
          <a:bodyPr wrap="square" rtlCol="0">
            <a:spAutoFit/>
          </a:bodyPr>
          <a:lstStyle/>
          <a:p>
            <a:r>
              <a:rPr lang="en-GB" sz="740" b="1" dirty="0">
                <a:solidFill>
                  <a:schemeClr val="bg1"/>
                </a:solidFill>
                <a:latin typeface="Century Gothic" panose="020B0502020202020204" pitchFamily="34" charset="0"/>
              </a:rPr>
              <a:t>ALLERGY INFORMATION:</a:t>
            </a:r>
          </a:p>
          <a:p>
            <a:r>
              <a:rPr lang="en-GB" sz="740" dirty="0">
                <a:solidFill>
                  <a:schemeClr val="bg1"/>
                </a:solidFill>
                <a:latin typeface="Century Gothic" panose="020B0502020202020204" pitchFamily="34" charset="0"/>
              </a:rPr>
              <a:t> If your child has an allergy or intolerance please ask a member of the catering team for information. If your child has a school lunch and has a food allergy or intolerance you will be asked to complete a form to ensure we have the necessary information to cater for your child. We use a large variety of ingredients in the preparation of our meals and due to the nature of our kitchens it is not possible to completely remove the risk of cross contamination, traces or elements within products.</a:t>
            </a:r>
          </a:p>
        </p:txBody>
      </p:sp>
      <p:sp>
        <p:nvSpPr>
          <p:cNvPr id="39" name="Rounded Rectangle 18">
            <a:extLst>
              <a:ext uri="{FF2B5EF4-FFF2-40B4-BE49-F238E27FC236}">
                <a16:creationId xmlns="" xmlns:a16="http://schemas.microsoft.com/office/drawing/2014/main" id="{0A062528-88C9-45C7-B44D-74EFA60FD06F}"/>
              </a:ext>
            </a:extLst>
          </p:cNvPr>
          <p:cNvSpPr/>
          <p:nvPr/>
        </p:nvSpPr>
        <p:spPr>
          <a:xfrm>
            <a:off x="8826788" y="968443"/>
            <a:ext cx="1160377" cy="1992644"/>
          </a:xfrm>
          <a:prstGeom prst="roundRect">
            <a:avLst/>
          </a:prstGeom>
          <a:solidFill>
            <a:schemeClr val="accent3">
              <a:lumMod val="60000"/>
              <a:lumOff val="40000"/>
            </a:schemeClr>
          </a:solidFill>
          <a:ln w="190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tx1"/>
                </a:solidFill>
                <a:latin typeface="Century Gothic" panose="020B0502020202020204" pitchFamily="34" charset="0"/>
              </a:rPr>
              <a:t>Available  Daily: The menu is reduced from the normal selection to ensure we follow the government guidelines and </a:t>
            </a:r>
            <a:r>
              <a:rPr lang="en-GB" sz="900" b="1" dirty="0" err="1">
                <a:solidFill>
                  <a:schemeClr val="tx1"/>
                </a:solidFill>
                <a:latin typeface="Century Gothic" panose="020B0502020202020204" pitchFamily="34" charset="0"/>
              </a:rPr>
              <a:t>Covid</a:t>
            </a:r>
            <a:r>
              <a:rPr lang="en-GB" sz="900" b="1" dirty="0">
                <a:solidFill>
                  <a:schemeClr val="tx1"/>
                </a:solidFill>
                <a:latin typeface="Century Gothic" panose="020B0502020202020204" pitchFamily="34" charset="0"/>
              </a:rPr>
              <a:t> safe</a:t>
            </a:r>
            <a:endParaRPr lang="en-GB" sz="900" dirty="0">
              <a:solidFill>
                <a:schemeClr val="tx1"/>
              </a:solidFill>
              <a:latin typeface="Century Gothic" panose="020B0502020202020204" pitchFamily="34" charset="0"/>
            </a:endParaRPr>
          </a:p>
        </p:txBody>
      </p:sp>
      <p:sp>
        <p:nvSpPr>
          <p:cNvPr id="3" name="Flowchart: Alternate Process 2">
            <a:extLst>
              <a:ext uri="{FF2B5EF4-FFF2-40B4-BE49-F238E27FC236}">
                <a16:creationId xmlns="" xmlns:a16="http://schemas.microsoft.com/office/drawing/2014/main" id="{EC69626E-B663-4911-AAD2-C7AFC63B1FD3}"/>
              </a:ext>
            </a:extLst>
          </p:cNvPr>
          <p:cNvSpPr/>
          <p:nvPr/>
        </p:nvSpPr>
        <p:spPr>
          <a:xfrm>
            <a:off x="8834354" y="18763"/>
            <a:ext cx="1001392" cy="886422"/>
          </a:xfrm>
          <a:prstGeom prst="flowChartAlternateProcess">
            <a:avLst/>
          </a:prstGeom>
          <a:solidFill>
            <a:srgbClr val="FFF0D2"/>
          </a:solidFill>
          <a:ln>
            <a:solidFill>
              <a:srgbClr val="FFF0D2"/>
            </a:solidFill>
          </a:ln>
          <a:effectLst>
            <a:softEdge rad="127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TextBox 6">
            <a:extLst>
              <a:ext uri="{FF2B5EF4-FFF2-40B4-BE49-F238E27FC236}">
                <a16:creationId xmlns="" xmlns:a16="http://schemas.microsoft.com/office/drawing/2014/main" id="{D1D42F4A-B30C-4006-A907-6584A43ECF54}"/>
              </a:ext>
            </a:extLst>
          </p:cNvPr>
          <p:cNvSpPr txBox="1"/>
          <p:nvPr/>
        </p:nvSpPr>
        <p:spPr>
          <a:xfrm>
            <a:off x="9099162" y="48432"/>
            <a:ext cx="773133" cy="846386"/>
          </a:xfrm>
          <a:prstGeom prst="rect">
            <a:avLst/>
          </a:prstGeom>
          <a:noFill/>
        </p:spPr>
        <p:txBody>
          <a:bodyPr wrap="square" rtlCol="0">
            <a:spAutoFit/>
          </a:bodyPr>
          <a:lstStyle/>
          <a:p>
            <a:r>
              <a:rPr lang="en-GB" sz="900" dirty="0"/>
              <a:t>Added Plant Power</a:t>
            </a:r>
          </a:p>
          <a:p>
            <a:endParaRPr lang="en-GB" sz="400" dirty="0"/>
          </a:p>
          <a:p>
            <a:r>
              <a:rPr lang="en-GB" sz="900" dirty="0"/>
              <a:t>Vegan</a:t>
            </a:r>
          </a:p>
          <a:p>
            <a:endParaRPr lang="en-GB" sz="900" dirty="0"/>
          </a:p>
          <a:p>
            <a:r>
              <a:rPr lang="en-GB" sz="900" dirty="0"/>
              <a:t>Wholemeal</a:t>
            </a:r>
          </a:p>
        </p:txBody>
      </p:sp>
      <p:pic>
        <p:nvPicPr>
          <p:cNvPr id="5" name="Picture 4" descr="A picture containing object&#10;&#10;Description automatically generated">
            <a:extLst>
              <a:ext uri="{FF2B5EF4-FFF2-40B4-BE49-F238E27FC236}">
                <a16:creationId xmlns="" xmlns:a16="http://schemas.microsoft.com/office/drawing/2014/main" id="{2BF251B2-2E7A-4902-99F4-FAFBCD64F7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3323" y="1426937"/>
            <a:ext cx="321135" cy="152539"/>
          </a:xfrm>
          <a:prstGeom prst="rect">
            <a:avLst/>
          </a:prstGeom>
        </p:spPr>
      </p:pic>
      <p:pic>
        <p:nvPicPr>
          <p:cNvPr id="58" name="Picture 57" descr="A picture containing object&#10;&#10;Description automatically generated">
            <a:extLst>
              <a:ext uri="{FF2B5EF4-FFF2-40B4-BE49-F238E27FC236}">
                <a16:creationId xmlns="" xmlns:a16="http://schemas.microsoft.com/office/drawing/2014/main" id="{A1CCBCEE-0788-4087-8F08-1B69AF0E64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8177" y="415879"/>
            <a:ext cx="321135" cy="152539"/>
          </a:xfrm>
          <a:prstGeom prst="rect">
            <a:avLst/>
          </a:prstGeom>
        </p:spPr>
      </p:pic>
      <p:pic>
        <p:nvPicPr>
          <p:cNvPr id="43" name="Picture 42" descr="A picture containing object&#10;&#10;Description automatically generated">
            <a:extLst>
              <a:ext uri="{FF2B5EF4-FFF2-40B4-BE49-F238E27FC236}">
                <a16:creationId xmlns="" xmlns:a16="http://schemas.microsoft.com/office/drawing/2014/main" id="{06E32874-66F5-4AF7-BFC4-0648DB557B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9817" y="5038910"/>
            <a:ext cx="321135" cy="152539"/>
          </a:xfrm>
          <a:prstGeom prst="rect">
            <a:avLst/>
          </a:prstGeom>
        </p:spPr>
      </p:pic>
      <p:pic>
        <p:nvPicPr>
          <p:cNvPr id="49" name="Picture 48" descr="A picture containing object&#10;&#10;Description automatically generated">
            <a:extLst>
              <a:ext uri="{FF2B5EF4-FFF2-40B4-BE49-F238E27FC236}">
                <a16:creationId xmlns="" xmlns:a16="http://schemas.microsoft.com/office/drawing/2014/main" id="{F51C1D8B-EB25-4F8F-BB8C-D9E8181C38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2893" y="1754883"/>
            <a:ext cx="321135" cy="152539"/>
          </a:xfrm>
          <a:prstGeom prst="rect">
            <a:avLst/>
          </a:prstGeom>
        </p:spPr>
      </p:pic>
      <p:pic>
        <p:nvPicPr>
          <p:cNvPr id="66" name="Picture 65" descr="A close up of a logo&#10;&#10;Description automatically generated">
            <a:extLst>
              <a:ext uri="{FF2B5EF4-FFF2-40B4-BE49-F238E27FC236}">
                <a16:creationId xmlns="" xmlns:a16="http://schemas.microsoft.com/office/drawing/2014/main" id="{12ED9A08-CC4E-4787-A277-EBFFF53AB2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66950" y="601058"/>
            <a:ext cx="278359" cy="280384"/>
          </a:xfrm>
          <a:prstGeom prst="rect">
            <a:avLst/>
          </a:prstGeom>
        </p:spPr>
      </p:pic>
      <p:pic>
        <p:nvPicPr>
          <p:cNvPr id="53" name="Picture 52" descr="A picture containing object&#10;&#10;Description automatically generated">
            <a:extLst>
              <a:ext uri="{FF2B5EF4-FFF2-40B4-BE49-F238E27FC236}">
                <a16:creationId xmlns="" xmlns:a16="http://schemas.microsoft.com/office/drawing/2014/main" id="{008A62BE-43FC-49C1-9C40-5662826E09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16125" y="5476270"/>
            <a:ext cx="321135" cy="152539"/>
          </a:xfrm>
          <a:prstGeom prst="rect">
            <a:avLst/>
          </a:prstGeom>
        </p:spPr>
      </p:pic>
      <p:pic>
        <p:nvPicPr>
          <p:cNvPr id="63" name="Picture 62" descr="A picture containing object&#10;&#10;Description automatically generated">
            <a:extLst>
              <a:ext uri="{FF2B5EF4-FFF2-40B4-BE49-F238E27FC236}">
                <a16:creationId xmlns="" xmlns:a16="http://schemas.microsoft.com/office/drawing/2014/main" id="{008A62BE-43FC-49C1-9C40-5662826E09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9224" y="5517232"/>
            <a:ext cx="321135" cy="152539"/>
          </a:xfrm>
          <a:prstGeom prst="rect">
            <a:avLst/>
          </a:prstGeom>
        </p:spPr>
      </p:pic>
      <p:pic>
        <p:nvPicPr>
          <p:cNvPr id="44" name="Picture 43" descr="A close up of a logo&#10;&#10;Description automatically generated">
            <a:extLst>
              <a:ext uri="{FF2B5EF4-FFF2-40B4-BE49-F238E27FC236}">
                <a16:creationId xmlns="" xmlns:a16="http://schemas.microsoft.com/office/drawing/2014/main" id="{8C1F9C35-6C46-4158-AB8F-E5483D680C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69944" y="75523"/>
            <a:ext cx="257603" cy="257603"/>
          </a:xfrm>
          <a:prstGeom prst="rect">
            <a:avLst/>
          </a:prstGeom>
        </p:spPr>
      </p:pic>
      <p:pic>
        <p:nvPicPr>
          <p:cNvPr id="52" name="Picture 51" descr="A close up of a logo&#10;&#10;Description automatically generated">
            <a:extLst>
              <a:ext uri="{FF2B5EF4-FFF2-40B4-BE49-F238E27FC236}">
                <a16:creationId xmlns="" xmlns:a16="http://schemas.microsoft.com/office/drawing/2014/main" id="{70F57913-2A2E-4E6C-88F0-7A3AA9B25C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01258" y="4964004"/>
            <a:ext cx="257603" cy="257603"/>
          </a:xfrm>
          <a:prstGeom prst="rect">
            <a:avLst/>
          </a:prstGeom>
        </p:spPr>
      </p:pic>
      <p:pic>
        <p:nvPicPr>
          <p:cNvPr id="42" name="Picture 41" descr="A close up of a logo&#10;&#10;Description automatically generated">
            <a:extLst>
              <a:ext uri="{FF2B5EF4-FFF2-40B4-BE49-F238E27FC236}">
                <a16:creationId xmlns="" xmlns:a16="http://schemas.microsoft.com/office/drawing/2014/main" id="{BAB5A646-1DB0-4650-A523-F92194C514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6855" y="3076565"/>
            <a:ext cx="257603" cy="259477"/>
          </a:xfrm>
          <a:prstGeom prst="rect">
            <a:avLst/>
          </a:prstGeom>
        </p:spPr>
      </p:pic>
      <p:pic>
        <p:nvPicPr>
          <p:cNvPr id="48" name="Picture 47" descr="A close up of a logo&#10;&#10;Description automatically generated">
            <a:extLst>
              <a:ext uri="{FF2B5EF4-FFF2-40B4-BE49-F238E27FC236}">
                <a16:creationId xmlns="" xmlns:a16="http://schemas.microsoft.com/office/drawing/2014/main" id="{26A72B9A-F785-414F-8116-EB0C8CEF3B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0912" y="2420888"/>
            <a:ext cx="257603" cy="259477"/>
          </a:xfrm>
          <a:prstGeom prst="rect">
            <a:avLst/>
          </a:prstGeom>
        </p:spPr>
      </p:pic>
      <p:pic>
        <p:nvPicPr>
          <p:cNvPr id="61" name="Picture 60" descr="A picture containing object&#10;&#10;Description automatically generated">
            <a:extLst>
              <a:ext uri="{FF2B5EF4-FFF2-40B4-BE49-F238E27FC236}">
                <a16:creationId xmlns="" xmlns:a16="http://schemas.microsoft.com/office/drawing/2014/main" id="{C7F1A74C-CFDA-496A-ACC5-35B5B3A785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11922" y="1666718"/>
            <a:ext cx="321135" cy="152539"/>
          </a:xfrm>
          <a:prstGeom prst="rect">
            <a:avLst/>
          </a:prstGeom>
        </p:spPr>
      </p:pic>
      <p:pic>
        <p:nvPicPr>
          <p:cNvPr id="67" name="Picture 66" descr="A close up of a logo&#10;&#10;Description automatically generated">
            <a:extLst>
              <a:ext uri="{FF2B5EF4-FFF2-40B4-BE49-F238E27FC236}">
                <a16:creationId xmlns="" xmlns:a16="http://schemas.microsoft.com/office/drawing/2014/main" id="{F6AAB2FB-1F51-42A5-A355-5C4127866A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2302" y="6308051"/>
            <a:ext cx="278359" cy="280384"/>
          </a:xfrm>
          <a:prstGeom prst="rect">
            <a:avLst/>
          </a:prstGeom>
        </p:spPr>
      </p:pic>
    </p:spTree>
    <p:extLst>
      <p:ext uri="{BB962C8B-B14F-4D97-AF65-F5344CB8AC3E}">
        <p14:creationId xmlns:p14="http://schemas.microsoft.com/office/powerpoint/2010/main" val="3061984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aterLink Library" ma:contentTypeID="0x01010052FFBB5F4ECAC345B68EA5B0F012F2CB001D2DD4021E51ED469CD64ECCA14AA431" ma:contentTypeVersion="17" ma:contentTypeDescription="" ma:contentTypeScope="" ma:versionID="fd127ddd02a0ba9c1541c8ea31bbc3b9">
  <xsd:schema xmlns:xsd="http://www.w3.org/2001/XMLSchema" xmlns:xs="http://www.w3.org/2001/XMLSchema" xmlns:p="http://schemas.microsoft.com/office/2006/metadata/properties" xmlns:ns2="84053289-19df-4a0d-ba79-24174fdaa722" xmlns:ns3="fde98e28-7625-451c-8c53-44dda40a03da" targetNamespace="http://schemas.microsoft.com/office/2006/metadata/properties" ma:root="true" ma:fieldsID="6c68bff28220322ca83ed96fa0b2f089" ns2:_="" ns3:_="">
    <xsd:import namespace="84053289-19df-4a0d-ba79-24174fdaa722"/>
    <xsd:import namespace="fde98e28-7625-451c-8c53-44dda40a03da"/>
    <xsd:element name="properties">
      <xsd:complexType>
        <xsd:sequence>
          <xsd:element name="documentManagement">
            <xsd:complexType>
              <xsd:all>
                <xsd:element ref="ns2:TaxCatchAll" minOccurs="0"/>
                <xsd:element ref="ns2:TaxCatchAllLabel" minOccurs="0"/>
                <xsd:element ref="ns2:e72ff13f1b664d099034ef488b8ed406" minOccurs="0"/>
                <xsd:element ref="ns3:Sector" minOccurs="0"/>
                <xsd:element ref="ns3:Category" minOccurs="0"/>
                <xsd:element ref="ns3:Season" minOccurs="0"/>
                <xsd:element ref="ns3: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053289-19df-4a0d-ba79-24174fdaa722"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4dd14cfc-4989-4c77-a8f5-968de01c02bd}" ma:internalName="TaxCatchAll" ma:showField="CatchAllData" ma:web="942a2052-b5dd-4187-9169-60830e342617">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4dd14cfc-4989-4c77-a8f5-968de01c02bd}" ma:internalName="TaxCatchAllLabel" ma:readOnly="true" ma:showField="CatchAllDataLabel" ma:web="942a2052-b5dd-4187-9169-60830e342617">
      <xsd:complexType>
        <xsd:complexContent>
          <xsd:extension base="dms:MultiChoiceLookup">
            <xsd:sequence>
              <xsd:element name="Value" type="dms:Lookup" maxOccurs="unbounded" minOccurs="0" nillable="true"/>
            </xsd:sequence>
          </xsd:extension>
        </xsd:complexContent>
      </xsd:complexType>
    </xsd:element>
    <xsd:element name="e72ff13f1b664d099034ef488b8ed406" ma:index="11" nillable="true" ma:taxonomy="true" ma:internalName="e72ff13f1b664d099034ef488b8ed406" ma:taxonomyFieldName="Company_x0020_Metadata" ma:displayName="Company-Metadata" ma:readOnly="false" ma:default="2;#CaterLink|6b7c7025-ee94-469a-84b5-af43f06be2f7" ma:fieldId="{e72ff13f-1b66-4d09-9034-ef488b8ed406}" ma:taxonomyMulti="true" ma:sspId="44daa782-f5eb-4b1d-9e96-5b2bf63ae0ae" ma:termSetId="1ccc5a69-7d96-4eaa-b490-024d0e35738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de98e28-7625-451c-8c53-44dda40a03da" elementFormDefault="qualified">
    <xsd:import namespace="http://schemas.microsoft.com/office/2006/documentManagement/types"/>
    <xsd:import namespace="http://schemas.microsoft.com/office/infopath/2007/PartnerControls"/>
    <xsd:element name="Sector" ma:index="13" nillable="true" ma:displayName="Sector" ma:format="Dropdown" ma:internalName="Sector" ma:readOnly="false">
      <xsd:simpleType>
        <xsd:restriction base="dms:Choice">
          <xsd:enumeration value="Primary"/>
          <xsd:enumeration value="Secondary"/>
          <xsd:enumeration value="College"/>
        </xsd:restriction>
      </xsd:simpleType>
    </xsd:element>
    <xsd:element name="Category" ma:index="14" nillable="true" ma:displayName="Category" ma:format="Dropdown" ma:internalName="Category">
      <xsd:simpleType>
        <xsd:restriction base="dms:Choice">
          <xsd:enumeration value="Destination Days"/>
          <xsd:enumeration value="Discovery Days"/>
          <xsd:enumeration value="Food Offers"/>
          <xsd:enumeration value="Foodie Facts"/>
          <xsd:enumeration value="Impulse Promotions"/>
          <xsd:enumeration value="Loyalty Posters"/>
          <xsd:enumeration value="Meal Deal"/>
          <xsd:enumeration value="Menu Flyers"/>
          <xsd:enumeration value="Other"/>
          <xsd:enumeration value="Pop Up"/>
          <xsd:enumeration value="Provenance"/>
          <xsd:enumeration value="QR Codes"/>
          <xsd:enumeration value="Useful Images"/>
        </xsd:restriction>
      </xsd:simpleType>
    </xsd:element>
    <xsd:element name="Season" ma:index="15" nillable="true" ma:displayName="Season" ma:format="Dropdown" ma:hidden="true" ma:internalName="Season" ma:readOnly="false">
      <xsd:simpleType>
        <xsd:restriction base="dms:Choice">
          <xsd:enumeration value="Spring"/>
          <xsd:enumeration value="Summer"/>
          <xsd:enumeration value="Autumn"/>
          <xsd:enumeration value="Winter"/>
        </xsd:restriction>
      </xsd:simpleType>
    </xsd:element>
    <xsd:element name="Description0" ma:index="16" nillable="true" ma:displayName="Description"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44daa782-f5eb-4b1d-9e96-5b2bf63ae0ae" ContentTypeId="0x01010052FFBB5F4ECAC345B68EA5B0F012F2CB" PreviousValue="false"/>
</file>

<file path=customXml/item4.xml><?xml version="1.0" encoding="utf-8"?>
<p:properties xmlns:p="http://schemas.microsoft.com/office/2006/metadata/properties" xmlns:xsi="http://www.w3.org/2001/XMLSchema-instance" xmlns:pc="http://schemas.microsoft.com/office/infopath/2007/PartnerControls">
  <documentManagement>
    <TaxCatchAll xmlns="84053289-19df-4a0d-ba79-24174fdaa722">
      <Value>2</Value>
    </TaxCatchAll>
    <e72ff13f1b664d099034ef488b8ed406 xmlns="84053289-19df-4a0d-ba79-24174fdaa722">
      <Terms xmlns="http://schemas.microsoft.com/office/infopath/2007/PartnerControls">
        <TermInfo xmlns="http://schemas.microsoft.com/office/infopath/2007/PartnerControls">
          <TermName xmlns="http://schemas.microsoft.com/office/infopath/2007/PartnerControls">CaterLink</TermName>
          <TermId xmlns="http://schemas.microsoft.com/office/infopath/2007/PartnerControls">6b7c7025-ee94-469a-84b5-af43f06be2f7</TermId>
        </TermInfo>
      </Terms>
    </e72ff13f1b664d099034ef488b8ed406>
    <Category xmlns="fde98e28-7625-451c-8c53-44dda40a03da">Other</Category>
    <Sector xmlns="fde98e28-7625-451c-8c53-44dda40a03da">Secondary</Sector>
    <Season xmlns="fde98e28-7625-451c-8c53-44dda40a03da" xsi:nil="true"/>
    <Description0 xmlns="fde98e28-7625-451c-8c53-44dda40a03da">Template - Weekly Menu Cycle (to be printed on plain paper)</Description0>
  </documentManagement>
</p:properties>
</file>

<file path=customXml/itemProps1.xml><?xml version="1.0" encoding="utf-8"?>
<ds:datastoreItem xmlns:ds="http://schemas.openxmlformats.org/officeDocument/2006/customXml" ds:itemID="{DDEB18C1-AF1D-4CE1-9301-75787EDEAF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053289-19df-4a0d-ba79-24174fdaa722"/>
    <ds:schemaRef ds:uri="fde98e28-7625-451c-8c53-44dda40a03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B8ED64-C6F3-4AA7-A4F8-D8EE960172A2}">
  <ds:schemaRefs>
    <ds:schemaRef ds:uri="http://schemas.microsoft.com/sharepoint/v3/contenttype/forms"/>
  </ds:schemaRefs>
</ds:datastoreItem>
</file>

<file path=customXml/itemProps3.xml><?xml version="1.0" encoding="utf-8"?>
<ds:datastoreItem xmlns:ds="http://schemas.openxmlformats.org/officeDocument/2006/customXml" ds:itemID="{13368634-8872-4DB1-B9B5-5E3EB5036161}">
  <ds:schemaRefs>
    <ds:schemaRef ds:uri="Microsoft.SharePoint.Taxonomy.ContentTypeSync"/>
  </ds:schemaRefs>
</ds:datastoreItem>
</file>

<file path=customXml/itemProps4.xml><?xml version="1.0" encoding="utf-8"?>
<ds:datastoreItem xmlns:ds="http://schemas.openxmlformats.org/officeDocument/2006/customXml" ds:itemID="{38B72B72-EFE2-4371-B500-B2B9B1CA3EDB}">
  <ds:schemaRefs>
    <ds:schemaRef ds:uri="http://purl.org/dc/elements/1.1/"/>
    <ds:schemaRef ds:uri="http://purl.org/dc/dcmitype/"/>
    <ds:schemaRef ds:uri="http://schemas.microsoft.com/office/infopath/2007/PartnerControls"/>
    <ds:schemaRef ds:uri="http://purl.org/dc/terms/"/>
    <ds:schemaRef ds:uri="http://schemas.microsoft.com/office/2006/metadata/properties"/>
    <ds:schemaRef ds:uri="fde98e28-7625-451c-8c53-44dda40a03da"/>
    <ds:schemaRef ds:uri="http://schemas.microsoft.com/office/2006/documentManagement/types"/>
    <ds:schemaRef ds:uri="http://schemas.openxmlformats.org/package/2006/metadata/core-properties"/>
    <ds:schemaRef ds:uri="84053289-19df-4a0d-ba79-24174fdaa72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5689</TotalTime>
  <Words>454</Words>
  <Application>Microsoft Office PowerPoint</Application>
  <PresentationFormat>A4 Paper (210x297 mm)</PresentationFormat>
  <Paragraphs>142</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Christian Pass</dc:creator>
  <cp:lastModifiedBy>EJames</cp:lastModifiedBy>
  <cp:revision>409</cp:revision>
  <cp:lastPrinted>2016-09-26T10:17:33Z</cp:lastPrinted>
  <dcterms:created xsi:type="dcterms:W3CDTF">2014-08-19T19:35:20Z</dcterms:created>
  <dcterms:modified xsi:type="dcterms:W3CDTF">2020-07-03T13:14:28Z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0x01010052FFBB5F4ECAC345B68EA5B0F012F2CB001D2DD4021E51ED469CD64ECCA14AA431</vt:lpwstr>
  </property>
  <property fmtid="{D5CDD505-2E9C-101B-9397-08002B2CF9AE}" pid="3" name="Company_x0020_Metadata">
    <vt:lpwstr>2;#CaterLink|6b7c7025-ee94-469a-84b5-af43f06be2f7</vt:lpwstr>
  </property>
  <property fmtid="{D5CDD505-2E9C-101B-9397-08002B2CF9AE}" pid="4" name="Company Metadata">
    <vt:lpwstr>2;#CaterLink</vt:lpwstr>
  </property>
  <property fmtid="{D5CDD505-2E9C-101B-9397-08002B2CF9AE}" pid="5" name="Order">
    <vt:r8>70900</vt:r8>
  </property>
</Properties>
</file>