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67" r:id="rId3"/>
    <p:sldId id="285" r:id="rId4"/>
    <p:sldId id="270" r:id="rId5"/>
    <p:sldId id="271" r:id="rId6"/>
    <p:sldId id="288" r:id="rId7"/>
    <p:sldId id="296" r:id="rId8"/>
    <p:sldId id="290" r:id="rId9"/>
    <p:sldId id="291" r:id="rId10"/>
    <p:sldId id="274" r:id="rId11"/>
    <p:sldId id="287" r:id="rId12"/>
    <p:sldId id="275" r:id="rId13"/>
    <p:sldId id="292" r:id="rId14"/>
    <p:sldId id="297" r:id="rId15"/>
    <p:sldId id="294" r:id="rId16"/>
    <p:sldId id="295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29" autoAdjust="0"/>
    <p:restoredTop sz="94660"/>
  </p:normalViewPr>
  <p:slideViewPr>
    <p:cSldViewPr>
      <p:cViewPr>
        <p:scale>
          <a:sx n="70" d="100"/>
          <a:sy n="70" d="100"/>
        </p:scale>
        <p:origin x="-1368" y="-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8A2CD1-BDAB-4A77-8869-227D16FB42D6}" type="datetimeFigureOut">
              <a:rPr lang="en-GB" smtClean="0"/>
              <a:t>26/05/2020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DD4D36-39EF-496E-A1C5-E0E11D76F2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3708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DD4D36-39EF-496E-A1C5-E0E11D76F253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04080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aseline="0" dirty="0" smtClean="0"/>
              <a:t>All pupils to complete Can Do Maths sheet 3.6.1 and 3.6.2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DD4D36-39EF-496E-A1C5-E0E11D76F253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94389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BB0DA-B6CB-4BAE-8E5E-E39EBECECBCE}" type="datetimeFigureOut">
              <a:rPr lang="en-GB" smtClean="0"/>
              <a:t>26/05/2020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CE62B-CBED-4436-AC54-4ABECCFAAB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1548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BB0DA-B6CB-4BAE-8E5E-E39EBECECBCE}" type="datetimeFigureOut">
              <a:rPr lang="en-GB" smtClean="0"/>
              <a:t>26/05/2020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CE62B-CBED-4436-AC54-4ABECCFAAB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8726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BB0DA-B6CB-4BAE-8E5E-E39EBECECBCE}" type="datetimeFigureOut">
              <a:rPr lang="en-GB" smtClean="0"/>
              <a:t>26/05/2020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CE62B-CBED-4436-AC54-4ABECCFAAB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308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BB0DA-B6CB-4BAE-8E5E-E39EBECECBCE}" type="datetimeFigureOut">
              <a:rPr lang="en-GB" smtClean="0"/>
              <a:t>26/05/2020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CE62B-CBED-4436-AC54-4ABECCFAAB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3126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BB0DA-B6CB-4BAE-8E5E-E39EBECECBCE}" type="datetimeFigureOut">
              <a:rPr lang="en-GB" smtClean="0"/>
              <a:t>26/05/2020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CE62B-CBED-4436-AC54-4ABECCFAAB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9665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BB0DA-B6CB-4BAE-8E5E-E39EBECECBCE}" type="datetimeFigureOut">
              <a:rPr lang="en-GB" smtClean="0"/>
              <a:t>26/05/2020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CE62B-CBED-4436-AC54-4ABECCFAAB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4215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BB0DA-B6CB-4BAE-8E5E-E39EBECECBCE}" type="datetimeFigureOut">
              <a:rPr lang="en-GB" smtClean="0"/>
              <a:t>26/05/2020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CE62B-CBED-4436-AC54-4ABECCFAAB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5145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BB0DA-B6CB-4BAE-8E5E-E39EBECECBCE}" type="datetimeFigureOut">
              <a:rPr lang="en-GB" smtClean="0"/>
              <a:t>26/05/2020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CE62B-CBED-4436-AC54-4ABECCFAAB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6705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BB0DA-B6CB-4BAE-8E5E-E39EBECECBCE}" type="datetimeFigureOut">
              <a:rPr lang="en-GB" smtClean="0"/>
              <a:t>26/05/2020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CE62B-CBED-4436-AC54-4ABECCFAAB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8900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BB0DA-B6CB-4BAE-8E5E-E39EBECECBCE}" type="datetimeFigureOut">
              <a:rPr lang="en-GB" smtClean="0"/>
              <a:t>26/05/2020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CE62B-CBED-4436-AC54-4ABECCFAAB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1587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BB0DA-B6CB-4BAE-8E5E-E39EBECECBCE}" type="datetimeFigureOut">
              <a:rPr lang="en-GB" smtClean="0"/>
              <a:t>26/05/2020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CE62B-CBED-4436-AC54-4ABECCFAAB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0428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2BB0DA-B6CB-4BAE-8E5E-E39EBECECBCE}" type="datetimeFigureOut">
              <a:rPr lang="en-GB" smtClean="0"/>
              <a:t>26/05/2020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5CE62B-CBED-4436-AC54-4ABECCFAAB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1042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504" y="620688"/>
            <a:ext cx="8856984" cy="1902073"/>
          </a:xfrm>
        </p:spPr>
        <p:txBody>
          <a:bodyPr>
            <a:normAutofit fontScale="90000"/>
          </a:bodyPr>
          <a:lstStyle/>
          <a:p>
            <a:r>
              <a:rPr lang="en-GB" sz="8000" dirty="0" smtClean="0"/>
              <a:t>Year 4</a:t>
            </a:r>
            <a:br>
              <a:rPr lang="en-GB" sz="8000" dirty="0" smtClean="0"/>
            </a:br>
            <a:r>
              <a:rPr lang="en-GB" sz="8000" dirty="0" smtClean="0"/>
              <a:t>Adding and Subtracting Fractions 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5656" y="3356992"/>
            <a:ext cx="6400800" cy="2711152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buFont typeface="Arial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Add fractions with the same denominator within and beyond one whole</a:t>
            </a:r>
          </a:p>
          <a:p>
            <a:pPr marL="457200" indent="-457200">
              <a:buFont typeface="Arial" charset="0"/>
              <a:buChar char="•"/>
            </a:pPr>
            <a:endParaRPr lang="en-GB" dirty="0">
              <a:solidFill>
                <a:schemeClr val="tx1"/>
              </a:solidFill>
            </a:endParaRPr>
          </a:p>
          <a:p>
            <a:pPr marL="457200" indent="-457200">
              <a:buFont typeface="Arial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Subtract fractions with the same denominator within and beyond one whole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9051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marL="457200" indent="-457200"/>
            <a:r>
              <a:rPr lang="en-GB" dirty="0"/>
              <a:t>Subtract fractions with the same denominator within and beyond one whole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47291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Stem phrases – subtracting fractions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When subtracting fractions with the same denominator, leave the bottom alone. </a:t>
            </a:r>
          </a:p>
          <a:p>
            <a:endParaRPr lang="en-GB" dirty="0"/>
          </a:p>
          <a:p>
            <a:r>
              <a:rPr lang="en-GB" dirty="0" smtClean="0"/>
              <a:t>When subtracting fractions with the same denominator, only subtract the numerator.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38765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457200" indent="-457200"/>
            <a:r>
              <a:rPr lang="en-GB" dirty="0" smtClean="0"/>
              <a:t>Do it</a:t>
            </a:r>
            <a:r>
              <a:rPr lang="en-GB" dirty="0"/>
              <a:t>: Subtract fractions with the same denominator within and beyond one whole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9600" y="1752600"/>
            <a:ext cx="7994848" cy="46287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79512" y="1752600"/>
                <a:ext cx="8424936" cy="44160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320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12</m:t>
                        </m:r>
                      </m:num>
                      <m:den>
                        <m:r>
                          <a:rPr lang="en-GB" sz="32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9</m:t>
                        </m:r>
                      </m:den>
                    </m:f>
                  </m:oMath>
                </a14:m>
                <a:r>
                  <a:rPr lang="en-GB" sz="3200" dirty="0" smtClean="0">
                    <a:solidFill>
                      <a:schemeClr val="tx1"/>
                    </a:solidFill>
                  </a:rPr>
                  <a:t> –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en-GB" sz="32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9</m:t>
                        </m:r>
                      </m:den>
                    </m:f>
                  </m:oMath>
                </a14:m>
                <a:r>
                  <a:rPr lang="en-GB" sz="3200" dirty="0" smtClean="0">
                    <a:solidFill>
                      <a:schemeClr val="tx1"/>
                    </a:solidFill>
                  </a:rPr>
                  <a:t> =</a:t>
                </a:r>
              </a:p>
              <a:p>
                <a:endParaRPr lang="en-GB" sz="3200" dirty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32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15</m:t>
                        </m:r>
                      </m:num>
                      <m:den>
                        <m:r>
                          <a:rPr lang="en-GB" sz="32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8</m:t>
                        </m:r>
                      </m:den>
                    </m:f>
                  </m:oMath>
                </a14:m>
                <a:r>
                  <a:rPr lang="en-GB" sz="3200" dirty="0" smtClean="0">
                    <a:solidFill>
                      <a:schemeClr val="tx1"/>
                    </a:solidFill>
                  </a:rPr>
                  <a:t> –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6</m:t>
                        </m:r>
                      </m:num>
                      <m:den>
                        <m:r>
                          <a:rPr lang="en-GB" sz="32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8</m:t>
                        </m:r>
                      </m:den>
                    </m:f>
                  </m:oMath>
                </a14:m>
                <a:r>
                  <a:rPr lang="en-GB" sz="3200" dirty="0">
                    <a:solidFill>
                      <a:schemeClr val="tx1"/>
                    </a:solidFill>
                  </a:rPr>
                  <a:t>  = </a:t>
                </a:r>
              </a:p>
              <a:p>
                <a:endParaRPr lang="en-GB" sz="3200" dirty="0">
                  <a:solidFill>
                    <a:schemeClr val="tx1"/>
                  </a:solidFill>
                </a:endParaRPr>
              </a:p>
              <a:p>
                <a:r>
                  <a:rPr lang="en-GB" sz="3200" dirty="0" smtClean="0">
                    <a:solidFill>
                      <a:schemeClr val="tx1"/>
                    </a:solidFill>
                  </a:rPr>
                  <a:t>?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16</m:t>
                        </m:r>
                      </m:num>
                      <m:den>
                        <m:r>
                          <a:rPr lang="en-GB" sz="32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7</m:t>
                        </m:r>
                      </m:den>
                    </m:f>
                  </m:oMath>
                </a14:m>
                <a:r>
                  <a:rPr lang="en-GB" sz="3200" dirty="0" smtClean="0">
                    <a:solidFill>
                      <a:schemeClr val="tx1"/>
                    </a:solidFill>
                  </a:rPr>
                  <a:t> –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9</m:t>
                        </m:r>
                      </m:num>
                      <m:den>
                        <m:r>
                          <a:rPr lang="en-GB" sz="32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7</m:t>
                        </m:r>
                      </m:den>
                    </m:f>
                  </m:oMath>
                </a14:m>
                <a:r>
                  <a:rPr lang="en-GB" sz="3200" dirty="0">
                    <a:solidFill>
                      <a:schemeClr val="tx1"/>
                    </a:solidFill>
                  </a:rPr>
                  <a:t> </a:t>
                </a:r>
              </a:p>
              <a:p>
                <a:endParaRPr lang="en-GB" sz="3200" dirty="0" smtClean="0">
                  <a:solidFill>
                    <a:schemeClr val="tx1"/>
                  </a:solidFill>
                </a:endParaRPr>
              </a:p>
              <a:p>
                <a:r>
                  <a:rPr lang="en-GB" sz="3200" dirty="0" smtClean="0">
                    <a:solidFill>
                      <a:schemeClr val="tx1"/>
                    </a:solidFill>
                  </a:rPr>
                  <a:t>?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14</m:t>
                        </m:r>
                      </m:num>
                      <m:den>
                        <m:r>
                          <a:rPr lang="en-GB" sz="32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3200" dirty="0" smtClean="0">
                    <a:solidFill>
                      <a:schemeClr val="tx1"/>
                    </a:solidFill>
                  </a:rPr>
                  <a:t> –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6</m:t>
                        </m:r>
                      </m:num>
                      <m:den>
                        <m:r>
                          <a:rPr lang="en-GB" sz="32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3200" dirty="0">
                    <a:solidFill>
                      <a:srgbClr val="FF0000"/>
                    </a:solidFill>
                  </a:rPr>
                  <a:t>  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1752600"/>
                <a:ext cx="8424936" cy="4416081"/>
              </a:xfrm>
              <a:prstGeom prst="rect">
                <a:avLst/>
              </a:prstGeom>
              <a:blipFill rotWithShape="1">
                <a:blip r:embed="rId3"/>
                <a:stretch>
                  <a:fillRect l="-1809" b="-2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42678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200" dirty="0">
                <a:solidFill>
                  <a:prstClr val="black"/>
                </a:solidFill>
              </a:rPr>
              <a:t>Do it: </a:t>
            </a:r>
            <a:r>
              <a:rPr lang="en-GB" sz="3200" dirty="0"/>
              <a:t>Subtract fractions with the same denominator within and beyond one whole</a:t>
            </a:r>
            <a:br>
              <a:rPr lang="en-GB" sz="3200" dirty="0"/>
            </a:br>
            <a:r>
              <a:rPr lang="en-GB" sz="3200" dirty="0" smtClean="0">
                <a:solidFill>
                  <a:prstClr val="black"/>
                </a:solidFill>
              </a:rPr>
              <a:t>– extra tasks</a:t>
            </a:r>
            <a:endParaRPr lang="en-GB" sz="36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68" t="10933" r="20812" b="12089"/>
          <a:stretch/>
        </p:blipFill>
        <p:spPr bwMode="auto">
          <a:xfrm>
            <a:off x="971600" y="1556792"/>
            <a:ext cx="7272808" cy="5033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36280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31" t="12500" r="20708" b="9783"/>
          <a:stretch/>
        </p:blipFill>
        <p:spPr bwMode="auto">
          <a:xfrm>
            <a:off x="395536" y="188640"/>
            <a:ext cx="8387490" cy="6279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42641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/>
              <a:t>Twist it: Subtract fractions with the same denominator within and beyond one whole</a:t>
            </a:r>
            <a:br>
              <a:rPr lang="en-GB" sz="3200" dirty="0"/>
            </a:br>
            <a:r>
              <a:rPr lang="en-GB" sz="3200" dirty="0" smtClean="0"/>
              <a:t>– extra task</a:t>
            </a:r>
            <a:endParaRPr lang="en-GB" sz="32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68" t="9444" r="20368" b="12818"/>
          <a:stretch/>
        </p:blipFill>
        <p:spPr bwMode="auto">
          <a:xfrm>
            <a:off x="1259632" y="1628800"/>
            <a:ext cx="6552728" cy="483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4652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/>
              <a:t>Explore it: Subtract fractions with the same denominator within and beyond one whole</a:t>
            </a:r>
            <a:br>
              <a:rPr lang="en-GB" sz="3200" dirty="0"/>
            </a:br>
            <a:r>
              <a:rPr lang="en-GB" sz="3200" dirty="0" smtClean="0"/>
              <a:t>– extra task</a:t>
            </a:r>
            <a:endParaRPr lang="en-GB" sz="32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78" t="17663" r="21625" b="6250"/>
          <a:stretch/>
        </p:blipFill>
        <p:spPr bwMode="auto">
          <a:xfrm>
            <a:off x="1259632" y="1556792"/>
            <a:ext cx="6909117" cy="5131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18168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makes a fraction? </a:t>
            </a:r>
            <a:endParaRPr lang="en-GB" dirty="0"/>
          </a:p>
        </p:txBody>
      </p:sp>
      <p:pic>
        <p:nvPicPr>
          <p:cNvPr id="1026" name="Picture 2" descr="http://3.bp.blogspot.com/_OFIUxCuqBAE/TTb4TDxh4QI/AAAAAAAAA-s/TkmEtlidI48/s400/fractions.bmp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07" b="15758"/>
          <a:stretch/>
        </p:blipFill>
        <p:spPr bwMode="auto">
          <a:xfrm>
            <a:off x="265125" y="1700807"/>
            <a:ext cx="8411331" cy="4409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54475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Stem phrases – adding fractions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When adding fractions with the same denominator, leave the bottom alone. </a:t>
            </a:r>
          </a:p>
          <a:p>
            <a:endParaRPr lang="en-GB" dirty="0"/>
          </a:p>
          <a:p>
            <a:r>
              <a:rPr lang="en-GB" dirty="0" smtClean="0"/>
              <a:t>When adding fractions with the same denominator, only add the numerator.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2659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marL="457200" indent="-457200"/>
            <a:r>
              <a:rPr lang="en-GB" dirty="0"/>
              <a:t>Add fractions with the same denominator within and beyond one whole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25989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457200" indent="-457200"/>
            <a:r>
              <a:rPr lang="en-GB" dirty="0" smtClean="0"/>
              <a:t>Do </a:t>
            </a:r>
            <a:r>
              <a:rPr lang="en-GB" dirty="0"/>
              <a:t>it</a:t>
            </a:r>
            <a:r>
              <a:rPr lang="en-GB" dirty="0" smtClean="0"/>
              <a:t>: </a:t>
            </a:r>
            <a:r>
              <a:rPr lang="en-GB" dirty="0"/>
              <a:t>Add fractions with the same denominator within and beyond one whole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7504" y="1628800"/>
                <a:ext cx="8928992" cy="4525963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GB" sz="2800" dirty="0" smtClean="0">
                    <a:solidFill>
                      <a:schemeClr val="tx1"/>
                    </a:solidFill>
                  </a:rPr>
                  <a:t>Add the following fractions: </a:t>
                </a:r>
              </a:p>
              <a:p>
                <a:pPr marL="0" indent="0">
                  <a:buNone/>
                </a:pPr>
                <a:r>
                  <a:rPr lang="en-GB" sz="28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GB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2800" dirty="0">
                    <a:solidFill>
                      <a:schemeClr val="tx1"/>
                    </a:solidFill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GB" sz="2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2800" dirty="0" smtClean="0">
                    <a:solidFill>
                      <a:schemeClr val="tx1"/>
                    </a:solidFill>
                  </a:rPr>
                  <a:t>   = ?</a:t>
                </a:r>
              </a:p>
              <a:p>
                <a:pPr marL="0" indent="0">
                  <a:buNone/>
                </a:pPr>
                <a:endParaRPr lang="en-GB" sz="2800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en-GB" sz="2800" dirty="0" smtClean="0">
                    <a:solidFill>
                      <a:schemeClr val="tx1"/>
                    </a:solidFill>
                  </a:rPr>
                  <a:t>? = </a:t>
                </a:r>
                <a:r>
                  <a:rPr lang="en-GB" sz="2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2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GB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2800" dirty="0" smtClean="0">
                    <a:solidFill>
                      <a:schemeClr val="tx1"/>
                    </a:solidFill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6</m:t>
                        </m:r>
                      </m:num>
                      <m:den>
                        <m:r>
                          <a:rPr lang="en-GB" sz="2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2800" dirty="0" smtClean="0">
                    <a:solidFill>
                      <a:schemeClr val="tx1"/>
                    </a:solidFill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GB" sz="2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2800" dirty="0">
                    <a:solidFill>
                      <a:schemeClr val="tx1"/>
                    </a:solidFill>
                  </a:rPr>
                  <a:t> </a:t>
                </a:r>
                <a:endParaRPr lang="en-GB" sz="2800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GB" sz="2800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sz="28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en-GB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7</m:t>
                        </m:r>
                      </m:den>
                    </m:f>
                  </m:oMath>
                </a14:m>
                <a:r>
                  <a:rPr lang="en-GB" sz="2800" dirty="0" smtClean="0">
                    <a:solidFill>
                      <a:schemeClr val="tx1"/>
                    </a:solidFill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6</m:t>
                        </m:r>
                      </m:num>
                      <m:den>
                        <m:r>
                          <a:rPr lang="en-GB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7</m:t>
                        </m:r>
                      </m:den>
                    </m:f>
                  </m:oMath>
                </a14:m>
                <a:r>
                  <a:rPr lang="en-GB" sz="2800" dirty="0" smtClean="0">
                    <a:solidFill>
                      <a:schemeClr val="tx1"/>
                    </a:solidFill>
                  </a:rPr>
                  <a:t> = ?</a:t>
                </a:r>
              </a:p>
              <a:p>
                <a:pPr marL="0" indent="0">
                  <a:buNone/>
                </a:pPr>
                <a:endParaRPr lang="en-GB" sz="28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GB" sz="2800" dirty="0" smtClean="0">
                    <a:solidFill>
                      <a:schemeClr val="tx1"/>
                    </a:solidFill>
                  </a:rPr>
                  <a:t>?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en-GB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9</m:t>
                        </m:r>
                      </m:den>
                    </m:f>
                  </m:oMath>
                </a14:m>
                <a:r>
                  <a:rPr lang="en-GB" sz="2800" dirty="0" smtClean="0">
                    <a:solidFill>
                      <a:schemeClr val="tx1"/>
                    </a:solidFill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6</m:t>
                        </m:r>
                      </m:num>
                      <m:den>
                        <m:r>
                          <a:rPr lang="en-GB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9</m:t>
                        </m:r>
                      </m:den>
                    </m:f>
                  </m:oMath>
                </a14:m>
                <a:r>
                  <a:rPr lang="en-GB" sz="2800" dirty="0">
                    <a:solidFill>
                      <a:schemeClr val="tx1"/>
                    </a:solidFill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en-GB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9</m:t>
                        </m:r>
                      </m:den>
                    </m:f>
                  </m:oMath>
                </a14:m>
                <a:r>
                  <a:rPr lang="en-GB" sz="2800" dirty="0">
                    <a:solidFill>
                      <a:schemeClr val="tx1"/>
                    </a:solidFill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2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GB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9</m:t>
                        </m:r>
                      </m:den>
                    </m:f>
                  </m:oMath>
                </a14:m>
                <a:r>
                  <a:rPr lang="en-GB" sz="28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504" y="1628800"/>
                <a:ext cx="8928992" cy="4525963"/>
              </a:xfrm>
              <a:blipFill rotWithShape="1">
                <a:blip r:embed="rId3"/>
                <a:stretch>
                  <a:fillRect l="-1230" t="-201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33378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/>
              <a:t>Do it: Add fractions with the same denominator within and beyond one whole</a:t>
            </a:r>
            <a:br>
              <a:rPr lang="en-GB" sz="3200" dirty="0"/>
            </a:br>
            <a:r>
              <a:rPr lang="en-GB" sz="3200" dirty="0" smtClean="0"/>
              <a:t>– extra task </a:t>
            </a:r>
            <a:endParaRPr lang="en-GB" sz="32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97" t="11979" r="21230" b="10416"/>
          <a:stretch/>
        </p:blipFill>
        <p:spPr bwMode="auto">
          <a:xfrm>
            <a:off x="1043608" y="1628800"/>
            <a:ext cx="7056784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34267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91" t="9895" r="20791" b="14844"/>
          <a:stretch/>
        </p:blipFill>
        <p:spPr bwMode="auto">
          <a:xfrm>
            <a:off x="395536" y="404663"/>
            <a:ext cx="8352928" cy="6050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58620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/>
              <a:t>Twist it: Add fractions with the same denominator within and beyond one whole</a:t>
            </a:r>
            <a:br>
              <a:rPr lang="en-GB" sz="3600" dirty="0"/>
            </a:br>
            <a:r>
              <a:rPr lang="en-GB" sz="3600" dirty="0" smtClean="0"/>
              <a:t>–extra task </a:t>
            </a:r>
            <a:endParaRPr lang="en-GB" sz="36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97" t="10937" r="21230" b="12240"/>
          <a:stretch/>
        </p:blipFill>
        <p:spPr bwMode="auto">
          <a:xfrm>
            <a:off x="1115616" y="1671922"/>
            <a:ext cx="6696744" cy="4963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97963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/>
              <a:t>Explore it: Add fractions with the same denominator within and beyond one whole</a:t>
            </a:r>
            <a:br>
              <a:rPr lang="en-GB" sz="3600" dirty="0"/>
            </a:br>
            <a:r>
              <a:rPr lang="en-GB" sz="3600" dirty="0" smtClean="0"/>
              <a:t>– extra task</a:t>
            </a:r>
            <a:endParaRPr lang="en-GB" sz="36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0" t="10166" r="21366" b="15414"/>
          <a:stretch/>
        </p:blipFill>
        <p:spPr bwMode="auto">
          <a:xfrm>
            <a:off x="971600" y="1700808"/>
            <a:ext cx="6984776" cy="5020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86907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</TotalTime>
  <Words>364</Words>
  <Application>Microsoft Office PowerPoint</Application>
  <PresentationFormat>On-screen Show (4:3)</PresentationFormat>
  <Paragraphs>41</Paragraphs>
  <Slides>16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Year 4 Adding and Subtracting Fractions  </vt:lpstr>
      <vt:lpstr>What makes a fraction? </vt:lpstr>
      <vt:lpstr>Stem phrases – adding fractions</vt:lpstr>
      <vt:lpstr>Add fractions with the same denominator within and beyond one whole</vt:lpstr>
      <vt:lpstr>Do it: Add fractions with the same denominator within and beyond one whole</vt:lpstr>
      <vt:lpstr>Do it: Add fractions with the same denominator within and beyond one whole – extra task </vt:lpstr>
      <vt:lpstr>PowerPoint Presentation</vt:lpstr>
      <vt:lpstr>Twist it: Add fractions with the same denominator within and beyond one whole –extra task </vt:lpstr>
      <vt:lpstr>Explore it: Add fractions with the same denominator within and beyond one whole – extra task</vt:lpstr>
      <vt:lpstr>Subtract fractions with the same denominator within and beyond one whole</vt:lpstr>
      <vt:lpstr>Stem phrases – subtracting fractions</vt:lpstr>
      <vt:lpstr>Do it: Subtract fractions with the same denominator within and beyond one whole</vt:lpstr>
      <vt:lpstr>Do it: Subtract fractions with the same denominator within and beyond one whole – extra tasks</vt:lpstr>
      <vt:lpstr>PowerPoint Presentation</vt:lpstr>
      <vt:lpstr>Twist it: Subtract fractions with the same denominator within and beyond one whole – extra task</vt:lpstr>
      <vt:lpstr>Explore it: Subtract fractions with the same denominator within and beyond one whole – extra task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Fractions</dc:title>
  <dc:creator>K Tonner</dc:creator>
  <cp:lastModifiedBy>K Tonner</cp:lastModifiedBy>
  <cp:revision>51</cp:revision>
  <dcterms:created xsi:type="dcterms:W3CDTF">2019-01-07T14:06:17Z</dcterms:created>
  <dcterms:modified xsi:type="dcterms:W3CDTF">2020-05-26T19:36:15Z</dcterms:modified>
</cp:coreProperties>
</file>