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85" r:id="rId4"/>
    <p:sldId id="270" r:id="rId5"/>
    <p:sldId id="271" r:id="rId6"/>
    <p:sldId id="288" r:id="rId7"/>
    <p:sldId id="289" r:id="rId8"/>
    <p:sldId id="272" r:id="rId9"/>
    <p:sldId id="290" r:id="rId10"/>
    <p:sldId id="286" r:id="rId11"/>
    <p:sldId id="279" r:id="rId12"/>
    <p:sldId id="291" r:id="rId13"/>
    <p:sldId id="274" r:id="rId14"/>
    <p:sldId id="287" r:id="rId15"/>
    <p:sldId id="275" r:id="rId16"/>
    <p:sldId id="292" r:id="rId17"/>
    <p:sldId id="293" r:id="rId18"/>
    <p:sldId id="276" r:id="rId19"/>
    <p:sldId id="294" r:id="rId20"/>
    <p:sldId id="280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50" d="100"/>
          <a:sy n="50" d="100"/>
        </p:scale>
        <p:origin x="-193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A2CD1-BDAB-4A77-8869-227D16FB42D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4D36-39EF-496E-A1C5-E0E11D76F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</a:t>
            </a:r>
            <a:r>
              <a:rPr lang="en-GB" baseline="0" dirty="0" smtClean="0"/>
              <a:t> pupils to complete Can Do Maths sheet 3.5.1 and 3.5.2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0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5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pupils to complete Can Do Maths sheet 3.5.3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3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All pupils to complete Can Do Maths sheet 3.5.4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6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All pupils to complete Can Do Maths sheet 3.6.1 and 3.6.2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3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Pupils to complete Can Do Maths sheet 3.6.3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Pupils to complete Can Do Maths sheet 3.6.4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8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4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2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2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6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1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0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8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856984" cy="1902073"/>
          </a:xfrm>
        </p:spPr>
        <p:txBody>
          <a:bodyPr>
            <a:normAutofit fontScale="90000"/>
          </a:bodyPr>
          <a:lstStyle/>
          <a:p>
            <a:r>
              <a:rPr lang="en-GB" sz="8000" dirty="0" smtClean="0"/>
              <a:t>Year 3</a:t>
            </a:r>
            <a:br>
              <a:rPr lang="en-GB" sz="8000" dirty="0" smtClean="0"/>
            </a:br>
            <a:r>
              <a:rPr lang="en-GB" sz="8000" dirty="0" smtClean="0"/>
              <a:t>Adding and Subtracting Fractions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2711152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Adding fractions with the same denominator within the whole</a:t>
            </a:r>
          </a:p>
          <a:p>
            <a:pPr marL="457200" indent="-457200">
              <a:buFont typeface="Arial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Subtracting fractions with the same denominator within the whole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0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Explore </a:t>
            </a:r>
            <a:r>
              <a:rPr lang="en-GB" dirty="0"/>
              <a:t>it: Adding fractions with the same denominator within the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different ways can you find to solve the calculation?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+              =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59632" y="3140968"/>
            <a:ext cx="8640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1259632" y="4185084"/>
            <a:ext cx="8640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9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2831356" y="4185084"/>
            <a:ext cx="8640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9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2843808" y="3143312"/>
            <a:ext cx="8640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B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4355976" y="3143312"/>
            <a:ext cx="8640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9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396656" y="4185084"/>
            <a:ext cx="8640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9</a:t>
            </a:r>
            <a:endParaRPr lang="en-GB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99592" y="4052044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8624" y="4052044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99792" y="4039344"/>
            <a:ext cx="12325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8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Explore it: Adding fractions with the same denominator within the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Susan and Mark are solving 6/13 + 5/13 + 2/13</a:t>
            </a:r>
          </a:p>
          <a:p>
            <a:pPr marL="0" indent="0">
              <a:buNone/>
            </a:pPr>
            <a:r>
              <a:rPr lang="en-GB" dirty="0" smtClean="0"/>
              <a:t>Who is correct? Explain why.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445518" cy="17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683580" cy="251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1979712" y="1772816"/>
            <a:ext cx="2664296" cy="1787041"/>
          </a:xfrm>
          <a:prstGeom prst="wedgeEllipseCallout">
            <a:avLst>
              <a:gd name="adj1" fmla="val -86614"/>
              <a:gd name="adj2" fmla="val -1069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answer is 1</a:t>
            </a:r>
            <a:endParaRPr lang="en-GB" dirty="0"/>
          </a:p>
        </p:txBody>
      </p:sp>
      <p:sp>
        <p:nvSpPr>
          <p:cNvPr id="12" name="Oval Callout 11"/>
          <p:cNvSpPr/>
          <p:nvPr/>
        </p:nvSpPr>
        <p:spPr>
          <a:xfrm>
            <a:off x="5076056" y="2060848"/>
            <a:ext cx="2232248" cy="1499009"/>
          </a:xfrm>
          <a:prstGeom prst="wedgeEllipseCallout">
            <a:avLst>
              <a:gd name="adj1" fmla="val 73041"/>
              <a:gd name="adj2" fmla="val -162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answer is 13/13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49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Explore it: Adding fractions with the same denominator within the </a:t>
            </a:r>
            <a:r>
              <a:rPr lang="en-GB" sz="3600" dirty="0" smtClean="0"/>
              <a:t>whole – extra task</a:t>
            </a:r>
            <a:endParaRPr lang="en-GB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10101" r="21444" b="14416"/>
          <a:stretch/>
        </p:blipFill>
        <p:spPr bwMode="auto">
          <a:xfrm>
            <a:off x="899592" y="1484784"/>
            <a:ext cx="7128792" cy="516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9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Subtracting </a:t>
            </a:r>
            <a:r>
              <a:rPr lang="en-GB" dirty="0"/>
              <a:t>fractions with the same denominator within the whole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2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Stem phrases – subtracting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subtracting fractions with the same denominator, leave the bottom alone. </a:t>
            </a:r>
          </a:p>
          <a:p>
            <a:endParaRPr lang="en-GB" dirty="0"/>
          </a:p>
          <a:p>
            <a:r>
              <a:rPr lang="en-GB" dirty="0" smtClean="0"/>
              <a:t>When subtracting fractions with the same denominator, only subtract the numerator.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87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</a:t>
            </a:r>
            <a:r>
              <a:rPr lang="en-GB" dirty="0"/>
              <a:t>: Subtracting fractions with the same denominator within the whole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7994848" cy="462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1752600"/>
                <a:ext cx="8424936" cy="44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200" dirty="0" smtClean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200" dirty="0" smtClean="0"/>
                  <a:t> =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 smtClean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3200" i="1" dirty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/>
                  <a:t>  = </a:t>
                </a:r>
              </a:p>
              <a:p>
                <a:endParaRPr lang="en-GB" sz="3200" dirty="0"/>
              </a:p>
              <a:p>
                <a:r>
                  <a:rPr lang="en-GB" sz="3200" dirty="0" smtClean="0"/>
                  <a:t>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 smtClean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</a:p>
              <a:p>
                <a:endParaRPr lang="en-GB" sz="3200" dirty="0" smtClean="0"/>
              </a:p>
              <a:p>
                <a:r>
                  <a:rPr lang="en-GB" sz="3200" dirty="0" smtClean="0"/>
                  <a:t>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 smtClean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/>
                  <a:t>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52600"/>
                <a:ext cx="8424936" cy="4416081"/>
              </a:xfrm>
              <a:prstGeom prst="rect">
                <a:avLst/>
              </a:prstGeom>
              <a:blipFill rotWithShape="1">
                <a:blip r:embed="rId3"/>
                <a:stretch>
                  <a:fillRect l="-1809" b="-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26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Do it: Subtracting fractions with the same denominator within the </a:t>
            </a:r>
            <a:r>
              <a:rPr lang="en-GB" sz="3200" dirty="0" smtClean="0">
                <a:solidFill>
                  <a:prstClr val="black"/>
                </a:solidFill>
              </a:rPr>
              <a:t>whole – extra tasks</a:t>
            </a:r>
            <a:endParaRPr lang="en-GB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9821" r="21445" b="13013"/>
          <a:stretch/>
        </p:blipFill>
        <p:spPr bwMode="auto">
          <a:xfrm>
            <a:off x="1043608" y="1556792"/>
            <a:ext cx="6840760" cy="51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2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9260" r="20972" b="14135"/>
          <a:stretch/>
        </p:blipFill>
        <p:spPr bwMode="auto">
          <a:xfrm>
            <a:off x="323528" y="587818"/>
            <a:ext cx="8136904" cy="605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5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</a:t>
            </a:r>
            <a:r>
              <a:rPr lang="en-GB" dirty="0"/>
              <a:t>: Subtracting fractions with the same denominator within the whole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8084" y="5520680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1872"/>
            <a:ext cx="816935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28084" y="4241552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57328" y="5517232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79912" y="4253632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8880" y="5520680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148880" y="4296544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54584" y="5517232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54584" y="4293096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92848" y="2694856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779912" y="1645196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724128" y="2694856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724128" y="1619176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308304" y="2615208"/>
            <a:ext cx="792088" cy="799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05" y="1594719"/>
            <a:ext cx="817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48880" y="2694856"/>
            <a:ext cx="79208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60476" y="2492896"/>
            <a:ext cx="1008112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48832" y="5251400"/>
            <a:ext cx="936104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83838" y="2512988"/>
            <a:ext cx="1044116" cy="3696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88096" y="5229200"/>
            <a:ext cx="952872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82096" y="2509292"/>
            <a:ext cx="952128" cy="3696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08304" y="2509292"/>
            <a:ext cx="1102184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2090" y="5229200"/>
            <a:ext cx="957076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28084" y="5251400"/>
            <a:ext cx="992088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Rectangle 3081"/>
          <p:cNvSpPr/>
          <p:nvPr/>
        </p:nvSpPr>
        <p:spPr>
          <a:xfrm>
            <a:off x="3203848" y="2312876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43" name="Rectangle 42"/>
          <p:cNvSpPr/>
          <p:nvPr/>
        </p:nvSpPr>
        <p:spPr>
          <a:xfrm>
            <a:off x="4727954" y="5071380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44" name="Rectangle 43"/>
          <p:cNvSpPr/>
          <p:nvPr/>
        </p:nvSpPr>
        <p:spPr>
          <a:xfrm>
            <a:off x="1598564" y="5071380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45" name="Rectangle 44"/>
          <p:cNvSpPr/>
          <p:nvPr/>
        </p:nvSpPr>
        <p:spPr>
          <a:xfrm>
            <a:off x="6732240" y="2339256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+</a:t>
            </a:r>
            <a:endParaRPr lang="en-GB" sz="4000" dirty="0"/>
          </a:p>
        </p:txBody>
      </p:sp>
      <p:sp>
        <p:nvSpPr>
          <p:cNvPr id="46" name="Rectangle 45"/>
          <p:cNvSpPr/>
          <p:nvPr/>
        </p:nvSpPr>
        <p:spPr>
          <a:xfrm>
            <a:off x="3203848" y="5016624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=</a:t>
            </a:r>
            <a:endParaRPr lang="en-GB" sz="4000" dirty="0"/>
          </a:p>
        </p:txBody>
      </p:sp>
      <p:sp>
        <p:nvSpPr>
          <p:cNvPr id="47" name="Rectangle 46"/>
          <p:cNvSpPr/>
          <p:nvPr/>
        </p:nvSpPr>
        <p:spPr>
          <a:xfrm>
            <a:off x="4993668" y="2341712"/>
            <a:ext cx="360040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=</a:t>
            </a:r>
            <a:endParaRPr lang="en-GB" sz="4000" dirty="0"/>
          </a:p>
        </p:txBody>
      </p:sp>
      <p:sp>
        <p:nvSpPr>
          <p:cNvPr id="3083" name="TextBox 3082"/>
          <p:cNvSpPr txBox="1"/>
          <p:nvPr/>
        </p:nvSpPr>
        <p:spPr>
          <a:xfrm>
            <a:off x="6824284" y="4296544"/>
            <a:ext cx="207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How many different ways can you find to solve each calculation?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151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Twist it: Subtracting fractions with the same denominator within the </a:t>
            </a:r>
            <a:r>
              <a:rPr lang="en-GB" sz="3200" dirty="0" smtClean="0"/>
              <a:t>whole – extra task</a:t>
            </a:r>
            <a:endParaRPr lang="en-GB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10663" r="21130" b="12171"/>
          <a:stretch/>
        </p:blipFill>
        <p:spPr bwMode="auto">
          <a:xfrm>
            <a:off x="1115616" y="1412776"/>
            <a:ext cx="6840760" cy="50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fraction? </a:t>
            </a:r>
            <a:endParaRPr lang="en-GB" dirty="0"/>
          </a:p>
        </p:txBody>
      </p:sp>
      <p:pic>
        <p:nvPicPr>
          <p:cNvPr id="1026" name="Picture 2" descr="http://3.bp.blogspot.com/_OFIUxCuqBAE/TTb4TDxh4QI/AAAAAAAAA-s/TkmEtlidI48/s400/fractions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15758"/>
          <a:stretch/>
        </p:blipFill>
        <p:spPr bwMode="auto">
          <a:xfrm>
            <a:off x="265125" y="1700807"/>
            <a:ext cx="8411331" cy="44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4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Explore it: Subtracting fractions with the same denominator within the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Jason is subtracting a fraction from a whole.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What mistake has he made? </a:t>
            </a:r>
          </a:p>
          <a:p>
            <a:r>
              <a:rPr lang="en-GB" sz="2800" dirty="0" smtClean="0"/>
              <a:t>What is the correct answer? </a:t>
            </a:r>
          </a:p>
          <a:p>
            <a:r>
              <a:rPr lang="en-GB" sz="2800" dirty="0" smtClean="0"/>
              <a:t>How do you know?</a:t>
            </a:r>
          </a:p>
          <a:p>
            <a:r>
              <a:rPr lang="en-GB" sz="2800" dirty="0" smtClean="0"/>
              <a:t>Prove it. 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2856"/>
            <a:ext cx="1410699" cy="30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2699792" y="2132856"/>
                <a:ext cx="3744416" cy="2304256"/>
              </a:xfrm>
              <a:prstGeom prst="wedgeEllipseCallout">
                <a:avLst>
                  <a:gd name="adj1" fmla="val 91100"/>
                  <a:gd name="adj2" fmla="val -163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/>
                  <a:t>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32856"/>
                <a:ext cx="3744416" cy="2304256"/>
              </a:xfrm>
              <a:prstGeom prst="wedgeEllipseCallout">
                <a:avLst>
                  <a:gd name="adj1" fmla="val 91100"/>
                  <a:gd name="adj2" fmla="val -16315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86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Explore it: Subtracting fractions with the same denominator within the </a:t>
            </a:r>
            <a:r>
              <a:rPr lang="en-GB" sz="3200" dirty="0" smtClean="0"/>
              <a:t>whole – extra task</a:t>
            </a:r>
            <a:endParaRPr lang="en-GB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9259" r="19946" b="14136"/>
          <a:stretch/>
        </p:blipFill>
        <p:spPr bwMode="auto">
          <a:xfrm>
            <a:off x="1115616" y="1412776"/>
            <a:ext cx="6984776" cy="51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1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phrases – adding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adding fractions with the same denominator, leave the bottom alone. </a:t>
            </a:r>
          </a:p>
          <a:p>
            <a:endParaRPr lang="en-GB" dirty="0"/>
          </a:p>
          <a:p>
            <a:r>
              <a:rPr lang="en-GB" dirty="0" smtClean="0"/>
              <a:t>When adding fractions with the same denominator, only add the numerator.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6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Adding fractions with the same denominator within the whole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9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</a:t>
            </a:r>
            <a:r>
              <a:rPr lang="en-GB" dirty="0"/>
              <a:t>it</a:t>
            </a:r>
            <a:r>
              <a:rPr lang="en-GB" dirty="0" smtClean="0"/>
              <a:t>: Adding </a:t>
            </a:r>
            <a:r>
              <a:rPr lang="en-GB" dirty="0"/>
              <a:t>fractions with the same denominator within the whole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28800"/>
                <a:ext cx="8928992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Add the following fractions: 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 smtClean="0"/>
                  <a:t>   = ?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 smtClean="0"/>
                  <a:t>? = 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 smtClean="0"/>
                  <a:t> = ?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 smtClean="0"/>
                  <a:t>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8928992" cy="4525963"/>
              </a:xfrm>
              <a:blipFill rotWithShape="1">
                <a:blip r:embed="rId3"/>
                <a:stretch>
                  <a:fillRect l="-1230" t="-2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33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Do it: Adding fractions with the same denominator within the </a:t>
            </a:r>
            <a:r>
              <a:rPr lang="en-GB" sz="3200" dirty="0" smtClean="0"/>
              <a:t>whole – more tasks 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18521" r="20814" b="5717"/>
          <a:stretch/>
        </p:blipFill>
        <p:spPr bwMode="auto">
          <a:xfrm>
            <a:off x="1043608" y="1340768"/>
            <a:ext cx="6912768" cy="508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2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11785" r="20656" b="11049"/>
          <a:stretch/>
        </p:blipFill>
        <p:spPr bwMode="auto">
          <a:xfrm>
            <a:off x="251520" y="332655"/>
            <a:ext cx="8208912" cy="60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3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</a:t>
            </a:r>
            <a:r>
              <a:rPr lang="en-GB" dirty="0"/>
              <a:t>it</a:t>
            </a:r>
            <a:r>
              <a:rPr lang="en-GB" dirty="0" smtClean="0"/>
              <a:t>: Adding </a:t>
            </a:r>
            <a:r>
              <a:rPr lang="en-GB" dirty="0"/>
              <a:t>fractions with the same denominator within the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55679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Alex is adding fractions.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8" y="2276872"/>
            <a:ext cx="2023605" cy="335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2428652" y="2321297"/>
                <a:ext cx="3367484" cy="2592288"/>
              </a:xfrm>
              <a:prstGeom prst="wedgeEllipseCallout">
                <a:avLst>
                  <a:gd name="adj1" fmla="val -71843"/>
                  <a:gd name="adj2" fmla="val -853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4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4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400" i="1" dirty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4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400" b="0" i="1" dirty="0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652" y="2321297"/>
                <a:ext cx="3367484" cy="2592288"/>
              </a:xfrm>
              <a:prstGeom prst="wedgeEllipseCallout">
                <a:avLst>
                  <a:gd name="adj1" fmla="val -71843"/>
                  <a:gd name="adj2" fmla="val -853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12160" y="2924944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Is she correct? </a:t>
            </a:r>
          </a:p>
          <a:p>
            <a:pPr algn="ctr"/>
            <a:r>
              <a:rPr lang="en-GB" sz="2800" dirty="0" smtClean="0"/>
              <a:t>Explain and prove your answer.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443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Twist it: Adding fractions with the same denominator within the </a:t>
            </a:r>
            <a:r>
              <a:rPr lang="en-GB" sz="3600" dirty="0" smtClean="0"/>
              <a:t>whole –extra task </a:t>
            </a:r>
            <a:endParaRPr lang="en-GB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10102" r="19709" b="14135"/>
          <a:stretch/>
        </p:blipFill>
        <p:spPr bwMode="auto">
          <a:xfrm>
            <a:off x="755576" y="1412776"/>
            <a:ext cx="7416824" cy="518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9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618</Words>
  <Application>Microsoft Office PowerPoint</Application>
  <PresentationFormat>On-screen Show (4:3)</PresentationFormat>
  <Paragraphs>114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Year 3 Adding and Subtracting Fractions  </vt:lpstr>
      <vt:lpstr>What makes a fraction? </vt:lpstr>
      <vt:lpstr>Stem phrases – adding fractions</vt:lpstr>
      <vt:lpstr>Adding fractions with the same denominator within the whole</vt:lpstr>
      <vt:lpstr>Do it: Adding fractions with the same denominator within the whole</vt:lpstr>
      <vt:lpstr>Do it: Adding fractions with the same denominator within the whole – more tasks </vt:lpstr>
      <vt:lpstr>PowerPoint Presentation</vt:lpstr>
      <vt:lpstr>Twist it: Adding fractions with the same denominator within the whole</vt:lpstr>
      <vt:lpstr>Twist it: Adding fractions with the same denominator within the whole –extra task </vt:lpstr>
      <vt:lpstr>Explore it: Adding fractions with the same denominator within the whole</vt:lpstr>
      <vt:lpstr>Explore it: Adding fractions with the same denominator within the whole</vt:lpstr>
      <vt:lpstr>Explore it: Adding fractions with the same denominator within the whole – extra task</vt:lpstr>
      <vt:lpstr>Subtracting fractions with the same denominator within the whole</vt:lpstr>
      <vt:lpstr>Stem phrases – subtracting fractions</vt:lpstr>
      <vt:lpstr>Do it: Subtracting fractions with the same denominator within the whole</vt:lpstr>
      <vt:lpstr>Do it: Subtracting fractions with the same denominator within the whole – extra tasks</vt:lpstr>
      <vt:lpstr>PowerPoint Presentation</vt:lpstr>
      <vt:lpstr>Twist it: Subtracting fractions with the same denominator within the whole</vt:lpstr>
      <vt:lpstr>Twist it: Subtracting fractions with the same denominator within the whole – extra task</vt:lpstr>
      <vt:lpstr>Explore it: Subtracting fractions with the same denominator within the whole</vt:lpstr>
      <vt:lpstr>Explore it: Subtracting fractions with the same denominator within the whole – extra 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K Tonner</dc:creator>
  <cp:lastModifiedBy>K Tonner</cp:lastModifiedBy>
  <cp:revision>47</cp:revision>
  <dcterms:created xsi:type="dcterms:W3CDTF">2019-01-07T14:06:17Z</dcterms:created>
  <dcterms:modified xsi:type="dcterms:W3CDTF">2020-05-06T16:51:04Z</dcterms:modified>
</cp:coreProperties>
</file>