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69" r:id="rId4"/>
    <p:sldId id="267" r:id="rId5"/>
    <p:sldId id="285" r:id="rId6"/>
    <p:sldId id="286" r:id="rId7"/>
    <p:sldId id="281" r:id="rId8"/>
    <p:sldId id="287" r:id="rId9"/>
    <p:sldId id="288" r:id="rId10"/>
    <p:sldId id="289" r:id="rId11"/>
    <p:sldId id="324" r:id="rId12"/>
    <p:sldId id="290" r:id="rId13"/>
    <p:sldId id="323" r:id="rId14"/>
    <p:sldId id="291" r:id="rId15"/>
    <p:sldId id="292" r:id="rId16"/>
    <p:sldId id="293" r:id="rId17"/>
    <p:sldId id="325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22" r:id="rId30"/>
    <p:sldId id="305" r:id="rId31"/>
    <p:sldId id="306" r:id="rId32"/>
    <p:sldId id="307" r:id="rId33"/>
    <p:sldId id="308" r:id="rId34"/>
    <p:sldId id="309" r:id="rId35"/>
    <p:sldId id="310" r:id="rId36"/>
    <p:sldId id="32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A2CD1-BDAB-4A77-8869-227D16FB42D6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4D36-39EF-496E-A1C5-E0E11D76F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70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can repeat this using coloured</a:t>
            </a:r>
            <a:r>
              <a:rPr lang="en-GB" baseline="0" dirty="0" smtClean="0"/>
              <a:t> counters, blocks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4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4D36-39EF-496E-A1C5-E0E11D76F253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94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48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72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2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66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1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1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70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90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8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2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B0DA-B6CB-4BAE-8E5E-E39EBECECBC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E62B-CBED-4436-AC54-4ABECCFAAB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04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8000" dirty="0" smtClean="0"/>
              <a:t>Fractions </a:t>
            </a:r>
            <a:br>
              <a:rPr lang="en-GB" sz="8000" dirty="0" smtClean="0"/>
            </a:br>
            <a:r>
              <a:rPr lang="en-GB" sz="8000" dirty="0" smtClean="0"/>
              <a:t>Year 3&amp;4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12968" cy="3888432"/>
          </a:xfrm>
        </p:spPr>
        <p:txBody>
          <a:bodyPr>
            <a:normAutofit fontScale="70000" lnSpcReduction="20000"/>
          </a:bodyPr>
          <a:lstStyle/>
          <a:p>
            <a:r>
              <a:rPr lang="en-GB" sz="3600" dirty="0" smtClean="0">
                <a:solidFill>
                  <a:schemeClr val="tx1"/>
                </a:solidFill>
              </a:rPr>
              <a:t>What makes a fraction?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Recognise and represent unit fractions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Recognise and represent non-unit fractions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Compare two proper fractions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smtClean="0">
                <a:solidFill>
                  <a:schemeClr val="tx1"/>
                </a:solidFill>
              </a:rPr>
              <a:t>with same denominator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Order a set of proper fractions with same denominator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Compare two unit fractions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Order a set of unit fractions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Compare two proper fractions which have same numerator &gt;1</a:t>
            </a:r>
          </a:p>
          <a:p>
            <a:r>
              <a:rPr lang="en-GB" sz="3600" dirty="0" smtClean="0">
                <a:solidFill>
                  <a:schemeClr val="tx1"/>
                </a:solidFill>
              </a:rPr>
              <a:t>Order a set of proper fractions which have same numerator &gt;1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0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Recognise and represent unit fractions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079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sentence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A unit fraction is a fraction where the numerator is 1 and the denominator is a whole number.</a:t>
            </a:r>
          </a:p>
        </p:txBody>
      </p:sp>
    </p:spTree>
    <p:extLst>
      <p:ext uri="{BB962C8B-B14F-4D97-AF65-F5344CB8AC3E}">
        <p14:creationId xmlns:p14="http://schemas.microsoft.com/office/powerpoint/2010/main" val="12741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Do it: Recognise </a:t>
            </a:r>
            <a:r>
              <a:rPr lang="en-GB" dirty="0"/>
              <a:t>and represent unit fractions</a:t>
            </a:r>
            <a:br>
              <a:rPr lang="en-GB" dirty="0"/>
            </a:br>
            <a:endParaRPr lang="en-GB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5" r="75422" b="51179"/>
          <a:stretch/>
        </p:blipFill>
        <p:spPr bwMode="auto">
          <a:xfrm>
            <a:off x="323528" y="1268760"/>
            <a:ext cx="6336704" cy="471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48264" y="764704"/>
            <a:ext cx="2088232" cy="30963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1) </a:t>
            </a:r>
          </a:p>
          <a:p>
            <a:pPr algn="ctr"/>
            <a:r>
              <a:rPr lang="en-GB" dirty="0" smtClean="0"/>
              <a:t>Tick the choice(s) which show the shape has been cut into equal pieces. If the answer is none, then write none. 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6948264" y="3861048"/>
            <a:ext cx="2088232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2)</a:t>
            </a:r>
          </a:p>
          <a:p>
            <a:pPr algn="ctr"/>
            <a:r>
              <a:rPr lang="en-GB" dirty="0" smtClean="0"/>
              <a:t>Colour in one piece of the shapes that show equal pieces. Write what fraction you are showing.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716016" y="6381328"/>
            <a:ext cx="4320480" cy="36004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Continues on next slide.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23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2" r="75422" b="18946"/>
          <a:stretch/>
        </p:blipFill>
        <p:spPr bwMode="auto">
          <a:xfrm>
            <a:off x="467544" y="1484784"/>
            <a:ext cx="5866129" cy="445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3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Twist it: Recognise </a:t>
            </a:r>
            <a:r>
              <a:rPr lang="en-GB" dirty="0"/>
              <a:t>and represent unit fractions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Sarah says she has represented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/>
                  <a:t> on her diagram below.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What do you think? Is she correct? Explain your reasoning. 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21887"/>
              </p:ext>
            </p:extLst>
          </p:nvPr>
        </p:nvGraphicFramePr>
        <p:xfrm>
          <a:off x="755576" y="4293096"/>
          <a:ext cx="7632848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17281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77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Explore it: Recognise </a:t>
            </a:r>
            <a:r>
              <a:rPr lang="en-GB" dirty="0"/>
              <a:t>and represent unit fractions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Use each diagram below to represent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dirty="0" smtClean="0"/>
              </a:p>
              <a:p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t="21597" r="69686" b="63329"/>
          <a:stretch/>
        </p:blipFill>
        <p:spPr bwMode="auto">
          <a:xfrm>
            <a:off x="682388" y="2420888"/>
            <a:ext cx="6985956" cy="417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95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Recognise and represent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non-unit </a:t>
            </a:r>
            <a:r>
              <a:rPr lang="en-GB" dirty="0"/>
              <a:t>fractions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88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sentence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A non-unit fraction is a fraction where the numerator </a:t>
            </a:r>
            <a:r>
              <a:rPr lang="en-GB" sz="4800" dirty="0" smtClean="0"/>
              <a:t>is </a:t>
            </a:r>
            <a:r>
              <a:rPr lang="en-GB" sz="4800" dirty="0"/>
              <a:t>greater than 1. </a:t>
            </a:r>
          </a:p>
        </p:txBody>
      </p:sp>
    </p:spTree>
    <p:extLst>
      <p:ext uri="{BB962C8B-B14F-4D97-AF65-F5344CB8AC3E}">
        <p14:creationId xmlns:p14="http://schemas.microsoft.com/office/powerpoint/2010/main" val="313450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it: Recognise </a:t>
            </a:r>
            <a:r>
              <a:rPr lang="en-GB" dirty="0"/>
              <a:t>and represent non-unit fractions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Can you draw shapes to show these fractions: </a:t>
                </a:r>
              </a:p>
              <a:p>
                <a:pPr marL="0" indent="0">
                  <a:buNone/>
                </a:pPr>
                <a:endParaRPr lang="en-GB" sz="5400" i="1" dirty="0"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 smtClean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 smtClean="0"/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GB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GB" sz="5400" b="0" i="1" smtClean="0">
                        <a:solidFill>
                          <a:prstClr val="black"/>
                        </a:solidFill>
                        <a:latin typeface="Cambria Math"/>
                      </a:rPr>
                      <m:t>           </m:t>
                    </m:r>
                    <m:f>
                      <m:f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dirty="0" smtClean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GB" sz="5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869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it: Recognise </a:t>
            </a:r>
            <a:r>
              <a:rPr lang="en-GB" dirty="0"/>
              <a:t>and represent non-unit fractions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 smtClean="0"/>
                  <a:t>Jason has represented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 smtClean="0"/>
                  <a:t> on his diagram below. Explain why he is incorrect.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002458"/>
              </p:ext>
            </p:extLst>
          </p:nvPr>
        </p:nvGraphicFramePr>
        <p:xfrm>
          <a:off x="683568" y="3573016"/>
          <a:ext cx="8136905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15"/>
                <a:gridCol w="1162415"/>
                <a:gridCol w="1162415"/>
                <a:gridCol w="1162415"/>
                <a:gridCol w="1162415"/>
                <a:gridCol w="1162415"/>
                <a:gridCol w="1162415"/>
              </a:tblGrid>
              <a:tr h="151216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31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fractions do you know?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Show us through: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 - Write it </a:t>
            </a:r>
          </a:p>
          <a:p>
            <a:pPr>
              <a:buFontTx/>
              <a:buChar char="-"/>
            </a:pPr>
            <a:r>
              <a:rPr lang="en-GB" dirty="0" smtClean="0"/>
              <a:t>Draw it</a:t>
            </a:r>
          </a:p>
          <a:p>
            <a:pPr>
              <a:buFontTx/>
              <a:buChar char="-"/>
            </a:pPr>
            <a:r>
              <a:rPr lang="en-GB" dirty="0" smtClean="0"/>
              <a:t>Show with equipment</a:t>
            </a:r>
          </a:p>
          <a:p>
            <a:pPr>
              <a:buFontTx/>
              <a:buChar char="-"/>
            </a:pPr>
            <a:r>
              <a:rPr lang="en-GB" dirty="0" smtClean="0"/>
              <a:t>Number story</a:t>
            </a:r>
          </a:p>
          <a:p>
            <a:pPr>
              <a:buFontTx/>
              <a:buChar char="-"/>
            </a:pPr>
            <a:r>
              <a:rPr lang="en-GB" dirty="0" smtClean="0"/>
              <a:t>Bar model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759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Explore it: Recognise </a:t>
            </a:r>
            <a:r>
              <a:rPr lang="en-GB" dirty="0"/>
              <a:t>and represent non-unit fractions</a:t>
            </a:r>
            <a:br>
              <a:rPr lang="en-GB" dirty="0"/>
            </a:br>
            <a:endParaRPr lang="en-GB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0" t="59889" r="54426" b="16234"/>
          <a:stretch/>
        </p:blipFill>
        <p:spPr bwMode="auto">
          <a:xfrm>
            <a:off x="1763689" y="1666652"/>
            <a:ext cx="5328592" cy="489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29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two proper fractions with same denominator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4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it: Compare </a:t>
            </a:r>
            <a:r>
              <a:rPr lang="en-GB" dirty="0"/>
              <a:t>two proper fractions with same denominator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/>
              <a:t>Explain your reasoning. </a:t>
            </a:r>
          </a:p>
          <a:p>
            <a:pPr marL="0" indent="0" algn="ctr">
              <a:buNone/>
            </a:pPr>
            <a:r>
              <a:rPr lang="en-GB" dirty="0" smtClean="0"/>
              <a:t>Can you represent your proof as a drawing/diagram? 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8" t="25000" r="39244" b="58638"/>
          <a:stretch/>
        </p:blipFill>
        <p:spPr bwMode="auto">
          <a:xfrm>
            <a:off x="1691680" y="2924944"/>
            <a:ext cx="5616624" cy="35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006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it: Compare </a:t>
            </a:r>
            <a:r>
              <a:rPr lang="en-GB" dirty="0"/>
              <a:t>two proper fractions with same denominator</a:t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37112"/>
            <a:ext cx="2816596" cy="203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304256" cy="239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3131840" y="1556792"/>
                <a:ext cx="2808312" cy="1368152"/>
              </a:xfrm>
              <a:prstGeom prst="wedgeRoundRectCallout">
                <a:avLst>
                  <a:gd name="adj1" fmla="val -84496"/>
                  <a:gd name="adj2" fmla="val 44544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sz="2800" b="0" i="0" smtClean="0">
                          <a:latin typeface="Cambria Math"/>
                        </a:rPr>
                        <m:t>&lt;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556792"/>
                <a:ext cx="2808312" cy="1368152"/>
              </a:xfrm>
              <a:prstGeom prst="wedgeRoundRectCallout">
                <a:avLst>
                  <a:gd name="adj1" fmla="val -84496"/>
                  <a:gd name="adj2" fmla="val 44544"/>
                  <a:gd name="adj3" fmla="val 16667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ular Callout 7"/>
              <p:cNvSpPr/>
              <p:nvPr/>
            </p:nvSpPr>
            <p:spPr>
              <a:xfrm>
                <a:off x="3284240" y="3717032"/>
                <a:ext cx="2808312" cy="1368152"/>
              </a:xfrm>
              <a:prstGeom prst="wedgeRoundRectCallout">
                <a:avLst>
                  <a:gd name="adj1" fmla="val 72475"/>
                  <a:gd name="adj2" fmla="val 60505"/>
                  <a:gd name="adj3" fmla="val 1666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sz="2800" b="0" i="0" smtClean="0">
                          <a:latin typeface="Cambria Math"/>
                        </a:rPr>
                        <m:t>&gt;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240" y="3717032"/>
                <a:ext cx="2808312" cy="1368152"/>
              </a:xfrm>
              <a:prstGeom prst="wedgeRoundRectCallout">
                <a:avLst>
                  <a:gd name="adj1" fmla="val 72475"/>
                  <a:gd name="adj2" fmla="val 60505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020272" y="1700808"/>
            <a:ext cx="1872208" cy="225240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Who is correct? Why? </a:t>
            </a:r>
          </a:p>
          <a:p>
            <a:pPr algn="ctr"/>
            <a:r>
              <a:rPr lang="en-GB" dirty="0" smtClean="0"/>
              <a:t>Explain your reasoning.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598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Explore it: Compare </a:t>
            </a:r>
            <a:r>
              <a:rPr lang="en-GB" dirty="0"/>
              <a:t>two proper fractions with same denominator</a:t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5" t="62344" r="39489" b="14136"/>
          <a:stretch/>
        </p:blipFill>
        <p:spPr bwMode="auto">
          <a:xfrm>
            <a:off x="2195736" y="1340768"/>
            <a:ext cx="4586290" cy="424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9592" y="5733256"/>
            <a:ext cx="7416824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many different ways can this be solved?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930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Order a set of proper fractions with same denominator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82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it: Order </a:t>
            </a:r>
            <a:r>
              <a:rPr lang="en-GB" dirty="0"/>
              <a:t>a set of proper fractions with same denominator</a:t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4" t="31772" r="31774" b="64082"/>
          <a:stretch/>
        </p:blipFill>
        <p:spPr bwMode="auto">
          <a:xfrm>
            <a:off x="1187624" y="3140968"/>
            <a:ext cx="2552074" cy="84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99592" y="1361801"/>
            <a:ext cx="7128792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Put these fractions in order from smallest to biggest. </a:t>
            </a:r>
            <a:endParaRPr lang="en-GB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4" t="35824" r="31774" b="60126"/>
          <a:stretch/>
        </p:blipFill>
        <p:spPr bwMode="auto">
          <a:xfrm>
            <a:off x="1187624" y="4482869"/>
            <a:ext cx="2552074" cy="82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84" t="39949" r="31774" b="55926"/>
          <a:stretch/>
        </p:blipFill>
        <p:spPr bwMode="auto">
          <a:xfrm>
            <a:off x="5518047" y="4054770"/>
            <a:ext cx="2552074" cy="8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39552" y="3284984"/>
            <a:ext cx="50405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39552" y="4643576"/>
            <a:ext cx="50405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4788024" y="4230841"/>
            <a:ext cx="50405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656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it: Order </a:t>
            </a:r>
            <a:r>
              <a:rPr lang="en-GB" dirty="0"/>
              <a:t>a set of proper fractions with same denominator</a:t>
            </a:r>
            <a:br>
              <a:rPr lang="en-GB" dirty="0"/>
            </a:b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2036240" cy="19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1619672" y="1268760"/>
            <a:ext cx="6768752" cy="1008112"/>
          </a:xfrm>
          <a:prstGeom prst="wedgeRoundRectCallout">
            <a:avLst>
              <a:gd name="adj1" fmla="val -54526"/>
              <a:gd name="adj2" fmla="val 59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have organised these fractions in the correct order from smallest to largest.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2051720" y="3140968"/>
                <a:ext cx="3744416" cy="158417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GB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3 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6 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GB" sz="3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</a:rPr>
                            <m:t>6 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140968"/>
                <a:ext cx="3744416" cy="158417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11560" y="5157192"/>
            <a:ext cx="7992888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 Black Widow correct? Explain your reasoning. What is your proof?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815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Explore it: Order </a:t>
            </a:r>
            <a:r>
              <a:rPr lang="en-GB" dirty="0"/>
              <a:t>a set of proper fractions with same denominator</a:t>
            </a:r>
            <a:br>
              <a:rPr lang="en-GB" dirty="0"/>
            </a:b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469094" cy="365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851920" y="1628800"/>
            <a:ext cx="5040560" cy="1656184"/>
          </a:xfrm>
          <a:prstGeom prst="wedgeRoundRectCallout">
            <a:avLst>
              <a:gd name="adj1" fmla="val -76749"/>
              <a:gd name="adj2" fmla="val 2807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Always, Sometimes or Never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“The larger the numerator, the smaller the fraction.”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3635896" y="3789040"/>
            <a:ext cx="5256584" cy="180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Make sure you have enough proof to back up your opinion.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506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FRACTION WALL 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5" t="27941" r="31995" b="24274"/>
          <a:stretch/>
        </p:blipFill>
        <p:spPr bwMode="auto">
          <a:xfrm>
            <a:off x="433304" y="1124744"/>
            <a:ext cx="8315160" cy="540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202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Heard the Word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152583"/>
              </p:ext>
            </p:extLst>
          </p:nvPr>
        </p:nvGraphicFramePr>
        <p:xfrm>
          <a:off x="395535" y="836711"/>
          <a:ext cx="8280921" cy="576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7"/>
                <a:gridCol w="2760307"/>
              </a:tblGrid>
              <a:tr h="507270">
                <a:tc>
                  <a:txBody>
                    <a:bodyPr/>
                    <a:lstStyle/>
                    <a:p>
                      <a:r>
                        <a:rPr lang="en-GB" dirty="0" smtClean="0"/>
                        <a:t>Vocabulary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Never heard of it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Heard of it</a:t>
                      </a:r>
                    </a:p>
                  </a:txBody>
                  <a:tcPr/>
                </a:tc>
              </a:tr>
              <a:tr h="875562">
                <a:tc>
                  <a:txBody>
                    <a:bodyPr/>
                    <a:lstStyle/>
                    <a:p>
                      <a:r>
                        <a:rPr lang="en-GB" dirty="0" smtClean="0"/>
                        <a:t>Unit fraction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5562">
                <a:tc>
                  <a:txBody>
                    <a:bodyPr/>
                    <a:lstStyle/>
                    <a:p>
                      <a:r>
                        <a:rPr lang="en-GB" dirty="0" smtClean="0"/>
                        <a:t>Non-unit fraction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5562">
                <a:tc>
                  <a:txBody>
                    <a:bodyPr/>
                    <a:lstStyle/>
                    <a:p>
                      <a:r>
                        <a:rPr lang="en-GB" dirty="0" smtClean="0"/>
                        <a:t>Improper fraction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5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Numerator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5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Denominator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75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Equivalent</a:t>
                      </a:r>
                      <a:r>
                        <a:rPr lang="en-GB" baseline="0" dirty="0" smtClean="0"/>
                        <a:t> 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433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Compare two unit fractions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91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it: Compare </a:t>
            </a:r>
            <a:r>
              <a:rPr lang="en-GB" dirty="0"/>
              <a:t>two unit fractions</a:t>
            </a:r>
            <a:br>
              <a:rPr lang="en-GB" dirty="0"/>
            </a:b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7" t="32147" r="69911" b="51928"/>
          <a:stretch/>
        </p:blipFill>
        <p:spPr bwMode="auto">
          <a:xfrm>
            <a:off x="1835696" y="2672118"/>
            <a:ext cx="5085338" cy="324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843"/>
            <a:ext cx="929798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281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it: Compare </a:t>
            </a:r>
            <a:r>
              <a:rPr lang="en-GB" dirty="0"/>
              <a:t>two unit fractions</a:t>
            </a:r>
            <a:br>
              <a:rPr lang="en-GB" dirty="0"/>
            </a:b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30388" r="35053" b="26724"/>
          <a:stretch/>
        </p:blipFill>
        <p:spPr bwMode="auto">
          <a:xfrm>
            <a:off x="283086" y="1052736"/>
            <a:ext cx="2323154" cy="158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ular Callout 7"/>
              <p:cNvSpPr/>
              <p:nvPr/>
            </p:nvSpPr>
            <p:spPr>
              <a:xfrm>
                <a:off x="2411760" y="1052736"/>
                <a:ext cx="2664296" cy="1224136"/>
              </a:xfrm>
              <a:prstGeom prst="wedgeRoundRectCallout">
                <a:avLst>
                  <a:gd name="adj1" fmla="val -60236"/>
                  <a:gd name="adj2" fmla="val 26469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" name="Rounded 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052736"/>
                <a:ext cx="2664296" cy="1224136"/>
              </a:xfrm>
              <a:prstGeom prst="wedgeRoundRectCallout">
                <a:avLst>
                  <a:gd name="adj1" fmla="val -60236"/>
                  <a:gd name="adj2" fmla="val 26469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97427"/>
            <a:ext cx="2088232" cy="165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67544" y="3789040"/>
            <a:ext cx="2138696" cy="14401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Who is correct? Why? </a:t>
            </a:r>
          </a:p>
          <a:p>
            <a:pPr algn="ctr"/>
            <a:r>
              <a:rPr lang="en-GB" dirty="0" smtClean="0"/>
              <a:t>Explain your reasoning.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ounded Rectangular Callout 12"/>
              <p:cNvSpPr/>
              <p:nvPr/>
            </p:nvSpPr>
            <p:spPr>
              <a:xfrm>
                <a:off x="3635896" y="3085359"/>
                <a:ext cx="2664296" cy="1224136"/>
              </a:xfrm>
              <a:prstGeom prst="wedgeRoundRectCallout">
                <a:avLst>
                  <a:gd name="adj1" fmla="val 83103"/>
                  <a:gd name="adj2" fmla="val 33499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Rounded 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085359"/>
                <a:ext cx="2664296" cy="1224136"/>
              </a:xfrm>
              <a:prstGeom prst="wedgeRoundRectCallout">
                <a:avLst>
                  <a:gd name="adj1" fmla="val 83103"/>
                  <a:gd name="adj2" fmla="val 33499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901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Explore it: </a:t>
            </a:r>
            <a:r>
              <a:rPr lang="en-GB" dirty="0"/>
              <a:t>Compare two unit fractions</a:t>
            </a:r>
            <a:br>
              <a:rPr lang="en-GB" dirty="0"/>
            </a:b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2818656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8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8000" b="0" i="1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GB" sz="8000" b="0" i="1" smtClean="0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GB" dirty="0" smtClean="0"/>
                  <a:t>  </a:t>
                </a:r>
                <a:r>
                  <a:rPr lang="en-GB" sz="7200" dirty="0" smtClean="0"/>
                  <a:t>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8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8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8000" b="0" i="1" dirty="0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sz="7200" dirty="0" smtClean="0"/>
              </a:p>
              <a:p>
                <a:pPr marL="0" indent="0">
                  <a:buNone/>
                </a:pPr>
                <a:endParaRPr lang="en-GB" sz="6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2818656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923928" y="1340768"/>
            <a:ext cx="4752528" cy="2232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many possible values can you find for A and B to make the statement work?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670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Order a set of unit fractions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898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it: Order </a:t>
            </a:r>
            <a:r>
              <a:rPr lang="en-GB" dirty="0"/>
              <a:t>a set of unit fractions</a:t>
            </a:r>
            <a:br>
              <a:rPr lang="en-GB" dirty="0"/>
            </a:b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8" t="35950" r="62184" b="59211"/>
          <a:stretch/>
        </p:blipFill>
        <p:spPr bwMode="auto">
          <a:xfrm>
            <a:off x="971600" y="2434964"/>
            <a:ext cx="2736304" cy="111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9552" y="1068324"/>
            <a:ext cx="7992888" cy="108012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Put the fractions in order from smallest to largest.  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8" t="40415" r="61826" b="55519"/>
          <a:stretch/>
        </p:blipFill>
        <p:spPr bwMode="auto">
          <a:xfrm>
            <a:off x="1115616" y="4232301"/>
            <a:ext cx="2546651" cy="82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8" t="44310" r="61826" b="51453"/>
          <a:stretch/>
        </p:blipFill>
        <p:spPr bwMode="auto">
          <a:xfrm>
            <a:off x="5868144" y="3518130"/>
            <a:ext cx="2103305" cy="71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7524" y="2636912"/>
            <a:ext cx="504056" cy="5211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08575" y="4386638"/>
            <a:ext cx="504056" cy="5211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5004048" y="3677165"/>
            <a:ext cx="504056" cy="5211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958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it: </a:t>
            </a:r>
            <a:r>
              <a:rPr lang="en-GB" dirty="0"/>
              <a:t>Order a set of unit fractions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402032" cy="2121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491880" y="1196752"/>
            <a:ext cx="4896544" cy="1296144"/>
          </a:xfrm>
          <a:prstGeom prst="wedgeRoundRectCallout">
            <a:avLst>
              <a:gd name="adj1" fmla="val -82568"/>
              <a:gd name="adj2" fmla="val 689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have put these fractions in the correct order from smallest to largest. You always put the smaller denominator first.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3131840" y="2924944"/>
                <a:ext cx="5400600" cy="1296144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    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     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924944"/>
                <a:ext cx="5400600" cy="1296144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431540" y="4509120"/>
            <a:ext cx="5400600" cy="129614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 you agree or disagree with The Hulk? </a:t>
            </a:r>
          </a:p>
          <a:p>
            <a:pPr algn="ctr"/>
            <a:r>
              <a:rPr lang="en-GB" dirty="0" smtClean="0"/>
              <a:t>What is your proof?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953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Explore it: Order </a:t>
            </a:r>
            <a:r>
              <a:rPr lang="en-GB" dirty="0"/>
              <a:t>a set of unit fractions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u="sng" dirty="0" smtClean="0"/>
              <a:t>Always, Sometimes or Never? </a:t>
            </a:r>
          </a:p>
          <a:p>
            <a:pPr marL="0" indent="0" algn="ctr">
              <a:buNone/>
            </a:pPr>
            <a:endParaRPr lang="en-GB" u="sng" dirty="0"/>
          </a:p>
          <a:p>
            <a:pPr marL="0" indent="0" algn="ctr">
              <a:buNone/>
            </a:pPr>
            <a:r>
              <a:rPr lang="en-GB" dirty="0" smtClean="0"/>
              <a:t>The larger the denominator, the smaller the fraction.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Remember to have proof for your opinion. </a:t>
            </a:r>
          </a:p>
          <a:p>
            <a:pPr marL="0" indent="0" algn="ctr">
              <a:buNone/>
            </a:pPr>
            <a:r>
              <a:rPr lang="en-GB" dirty="0" smtClean="0"/>
              <a:t>Make sure you can explain your reasoning.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092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Compare two proper fractions which have same numerator &gt;1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02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it: </a:t>
            </a:r>
            <a:r>
              <a:rPr lang="en-GB" dirty="0"/>
              <a:t>Compare two proper fractions which have same numerator &gt;1</a:t>
            </a:r>
            <a:br>
              <a:rPr lang="en-GB" dirty="0"/>
            </a:br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2" t="32385" r="39420" b="51967"/>
          <a:stretch/>
        </p:blipFill>
        <p:spPr bwMode="auto">
          <a:xfrm>
            <a:off x="1547664" y="2924944"/>
            <a:ext cx="5451691" cy="333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3843"/>
            <a:ext cx="929798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7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makes a fraction? </a:t>
            </a:r>
            <a:endParaRPr lang="en-GB" dirty="0"/>
          </a:p>
        </p:txBody>
      </p:sp>
      <p:pic>
        <p:nvPicPr>
          <p:cNvPr id="1026" name="Picture 2" descr="http://3.bp.blogspot.com/_OFIUxCuqBAE/TTb4TDxh4QI/AAAAAAAAA-s/TkmEtlidI48/s400/fractions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7" b="15758"/>
          <a:stretch/>
        </p:blipFill>
        <p:spPr bwMode="auto">
          <a:xfrm>
            <a:off x="265125" y="1700807"/>
            <a:ext cx="8411331" cy="44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47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it: </a:t>
            </a:r>
            <a:r>
              <a:rPr lang="en-GB" dirty="0"/>
              <a:t>Compare two proper fractions which have same numerator &gt;1</a:t>
            </a:r>
            <a:br>
              <a:rPr lang="en-GB" dirty="0"/>
            </a:b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115495" cy="220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3159652" y="2924944"/>
                <a:ext cx="4076643" cy="1296144"/>
              </a:xfrm>
              <a:prstGeom prst="wedgeRoundRectCallout">
                <a:avLst>
                  <a:gd name="adj1" fmla="val -91929"/>
                  <a:gd name="adj2" fmla="val 10500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dirty="0" smtClean="0"/>
                  <a:t>I think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 smtClean="0"/>
                  <a:t>  &lt;</a:t>
                </a:r>
                <a:endParaRPr lang="en-GB" sz="2400" dirty="0"/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652" y="2924944"/>
                <a:ext cx="4076643" cy="1296144"/>
              </a:xfrm>
              <a:prstGeom prst="wedgeRoundRectCallout">
                <a:avLst>
                  <a:gd name="adj1" fmla="val -91929"/>
                  <a:gd name="adj2" fmla="val 10500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56176" y="3255621"/>
                <a:ext cx="365805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255621"/>
                <a:ext cx="365805" cy="6127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2699792" y="1340768"/>
            <a:ext cx="3024336" cy="792088"/>
          </a:xfrm>
          <a:prstGeom prst="wedgeRoundRectCallout">
            <a:avLst>
              <a:gd name="adj1" fmla="val -66411"/>
              <a:gd name="adj2" fmla="val 76284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 am Groot.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11560" y="4581128"/>
            <a:ext cx="2952328" cy="19442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 Rocket correct? </a:t>
            </a:r>
          </a:p>
          <a:p>
            <a:pPr algn="ctr"/>
            <a:r>
              <a:rPr lang="en-GB" dirty="0" smtClean="0"/>
              <a:t>Explain your reasoning.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504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Autofit/>
          </a:bodyPr>
          <a:lstStyle/>
          <a:p>
            <a:r>
              <a:rPr lang="en-GB" sz="3600" dirty="0" smtClean="0"/>
              <a:t>Explore it: </a:t>
            </a:r>
            <a:r>
              <a:rPr lang="en-GB" sz="3600" dirty="0"/>
              <a:t>Compare two proper fractions which have same numerator &gt;1</a:t>
            </a:r>
            <a:br>
              <a:rPr lang="en-GB" sz="3600" dirty="0"/>
            </a:br>
            <a:endParaRPr lang="en-GB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1" t="68978" r="39659" b="7501"/>
          <a:stretch/>
        </p:blipFill>
        <p:spPr bwMode="auto">
          <a:xfrm>
            <a:off x="467544" y="1700808"/>
            <a:ext cx="5113695" cy="46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372200" y="1916832"/>
            <a:ext cx="2520280" cy="26642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How many different ways can this be solved?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7673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Order a set of proper fractions which have same numerator &gt;1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263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it: </a:t>
            </a:r>
            <a:r>
              <a:rPr lang="en-GB" dirty="0"/>
              <a:t>Order a set of proper fractions which have same numerator &gt;1</a:t>
            </a:r>
            <a:br>
              <a:rPr lang="en-GB" dirty="0"/>
            </a:br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4" t="31915" r="25160" b="51434"/>
          <a:stretch/>
        </p:blipFill>
        <p:spPr bwMode="auto">
          <a:xfrm>
            <a:off x="251520" y="1772816"/>
            <a:ext cx="523258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228184" y="1700808"/>
            <a:ext cx="2664296" cy="2232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proof can you show for your answers?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745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Twist it: </a:t>
            </a:r>
            <a:r>
              <a:rPr lang="en-GB" dirty="0"/>
              <a:t>Order a set of proper fractions which have same numerator &gt;1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572761" cy="191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563888" y="1268760"/>
            <a:ext cx="4608512" cy="1800200"/>
          </a:xfrm>
          <a:prstGeom prst="wedgeRoundRectCallout">
            <a:avLst>
              <a:gd name="adj1" fmla="val -81273"/>
              <a:gd name="adj2" fmla="val 1326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These fractions are in the correct order from smallest to largest. 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683568" y="3861048"/>
            <a:ext cx="2212721" cy="2232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Is </a:t>
            </a:r>
            <a:r>
              <a:rPr lang="en-GB" dirty="0" err="1" smtClean="0"/>
              <a:t>Starlord</a:t>
            </a:r>
            <a:r>
              <a:rPr lang="en-GB" dirty="0" smtClean="0"/>
              <a:t> correct? </a:t>
            </a:r>
          </a:p>
          <a:p>
            <a:pPr algn="ctr"/>
            <a:r>
              <a:rPr lang="en-GB" dirty="0" smtClean="0"/>
              <a:t>What is your proof?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3707904" y="3504502"/>
                <a:ext cx="4896544" cy="259228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 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           </m:t>
                      </m:r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04502"/>
                <a:ext cx="4896544" cy="259228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75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Explore it: </a:t>
            </a:r>
            <a:r>
              <a:rPr lang="en-GB" sz="4000" dirty="0"/>
              <a:t>Order a set of proper fractions which have same numerator &gt;1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176461" cy="186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1115616" y="1196752"/>
                <a:ext cx="4464496" cy="1368152"/>
              </a:xfrm>
              <a:prstGeom prst="wedgeRoundRectCallout">
                <a:avLst>
                  <a:gd name="adj1" fmla="val 83259"/>
                  <a:gd name="adj2" fmla="val -16904"/>
                  <a:gd name="adj3" fmla="val 1666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I have 5 different fractions.</a:t>
                </a:r>
              </a:p>
              <a:p>
                <a:pPr algn="ctr"/>
                <a:r>
                  <a:rPr lang="en-GB" dirty="0" smtClean="0"/>
                  <a:t> The largest fraction I have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196752"/>
                <a:ext cx="4464496" cy="1368152"/>
              </a:xfrm>
              <a:prstGeom prst="wedgeRoundRectCallout">
                <a:avLst>
                  <a:gd name="adj1" fmla="val 83259"/>
                  <a:gd name="adj2" fmla="val -16904"/>
                  <a:gd name="adj3" fmla="val 166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2087724" y="2599251"/>
            <a:ext cx="2520280" cy="20882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Find the other 4 fractions in more than one way. 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/>
              <p:cNvSpPr/>
              <p:nvPr/>
            </p:nvSpPr>
            <p:spPr>
              <a:xfrm>
                <a:off x="683568" y="5157192"/>
                <a:ext cx="8064896" cy="1512168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Extra challenge: </a:t>
                </a:r>
              </a:p>
              <a:p>
                <a:pPr algn="ctr"/>
                <a:r>
                  <a:rPr lang="en-GB" dirty="0" smtClean="0"/>
                  <a:t>If 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 smtClean="0"/>
                  <a:t> is now the smallest fraction, what could the other 4 fractions be now? </a:t>
                </a:r>
                <a:endParaRPr lang="en-GB" dirty="0"/>
              </a:p>
            </p:txBody>
          </p:sp>
        </mc:Choice>
        <mc:Fallback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57192"/>
                <a:ext cx="8064896" cy="151216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67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Stem phrases - fractions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When a fraction is equal to a whole, the numerator and the denominator are the same. </a:t>
            </a:r>
          </a:p>
          <a:p>
            <a:endParaRPr lang="en-GB" dirty="0"/>
          </a:p>
          <a:p>
            <a:r>
              <a:rPr lang="en-GB" dirty="0" smtClean="0"/>
              <a:t>A fraction is a number which represents part of a whole.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6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 it: What makes a fraction?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Complete the sentences to describe the apples.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pPr marL="0" indent="0">
              <a:buNone/>
            </a:pPr>
            <a:r>
              <a:rPr lang="en-GB" sz="2400" dirty="0" smtClean="0"/>
              <a:t>             of the apples are red                      of the apples are green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en-GB" sz="2400" dirty="0" smtClean="0"/>
              <a:t>                                and            make one whole. </a:t>
            </a:r>
            <a:endParaRPr lang="en-GB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978429" cy="11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81" y="2373908"/>
            <a:ext cx="978429" cy="11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83110"/>
            <a:ext cx="978429" cy="11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73908"/>
            <a:ext cx="978429" cy="110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907137" cy="11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93" y="2397918"/>
            <a:ext cx="907137" cy="11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28726"/>
            <a:ext cx="907137" cy="11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3645024"/>
            <a:ext cx="6480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4730" y="4445496"/>
            <a:ext cx="6480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06505" y="5752876"/>
            <a:ext cx="6480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099295" y="4949216"/>
            <a:ext cx="6480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66760" y="5752876"/>
            <a:ext cx="6480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3369026" y="4949216"/>
            <a:ext cx="6480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65170" y="4484092"/>
            <a:ext cx="6480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656819" y="3658220"/>
            <a:ext cx="64807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5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Twist it: What makes a fraction?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True or false? 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dirty="0" smtClean="0"/>
                  <a:t> of the shape is shaded blue.</a:t>
                </a:r>
              </a:p>
              <a:p>
                <a:endParaRPr lang="en-GB" dirty="0"/>
              </a:p>
              <a:p>
                <a:r>
                  <a:rPr lang="en-GB" dirty="0" smtClean="0"/>
                  <a:t>Explain your reasoning. 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6156176" y="2223232"/>
            <a:ext cx="1152128" cy="122413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/>
          <p:cNvSpPr/>
          <p:nvPr/>
        </p:nvSpPr>
        <p:spPr>
          <a:xfrm>
            <a:off x="6732240" y="3447368"/>
            <a:ext cx="1152128" cy="122413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5580112" y="3447368"/>
            <a:ext cx="1152128" cy="1224136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8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it: What makes a fraction?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Always, Sometimes, Never?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Explain your answer – what is your proof? 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7" r="20464"/>
          <a:stretch/>
        </p:blipFill>
        <p:spPr bwMode="auto">
          <a:xfrm>
            <a:off x="6444208" y="2162175"/>
            <a:ext cx="2159001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547664" y="2420888"/>
            <a:ext cx="3888432" cy="2274937"/>
          </a:xfrm>
          <a:prstGeom prst="wedgeEllipseCallout">
            <a:avLst>
              <a:gd name="adj1" fmla="val 83682"/>
              <a:gd name="adj2" fmla="val -3240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If I split a shape into 4 parts, I have split it into quarters.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2511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Explore it: What makes a fraction?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839" r="25000" b="44081"/>
          <a:stretch/>
        </p:blipFill>
        <p:spPr bwMode="auto">
          <a:xfrm>
            <a:off x="467544" y="1628799"/>
            <a:ext cx="4896544" cy="485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46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1163</Words>
  <Application>Microsoft Office PowerPoint</Application>
  <PresentationFormat>On-screen Show (4:3)</PresentationFormat>
  <Paragraphs>166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Fractions  Year 3&amp;4 </vt:lpstr>
      <vt:lpstr>What fractions do you know? </vt:lpstr>
      <vt:lpstr>Heard the Word</vt:lpstr>
      <vt:lpstr>What makes a fraction? </vt:lpstr>
      <vt:lpstr>Stem phrases - fractions</vt:lpstr>
      <vt:lpstr>Do it: What makes a fraction? </vt:lpstr>
      <vt:lpstr>Twist it: What makes a fraction?</vt:lpstr>
      <vt:lpstr>Explore it: What makes a fraction? </vt:lpstr>
      <vt:lpstr>Explore it: What makes a fraction? </vt:lpstr>
      <vt:lpstr>Recognise and represent unit fractions </vt:lpstr>
      <vt:lpstr>Stem sentence</vt:lpstr>
      <vt:lpstr>Do it: Recognise and represent unit fractions </vt:lpstr>
      <vt:lpstr>PowerPoint Presentation</vt:lpstr>
      <vt:lpstr> Twist it: Recognise and represent unit fractions </vt:lpstr>
      <vt:lpstr> Explore it: Recognise and represent unit fractions </vt:lpstr>
      <vt:lpstr>Recognise and represent  non-unit fractions </vt:lpstr>
      <vt:lpstr>Stem sentence</vt:lpstr>
      <vt:lpstr>Do it: Recognise and represent non-unit fractions </vt:lpstr>
      <vt:lpstr>Twist it: Recognise and represent non-unit fractions </vt:lpstr>
      <vt:lpstr>Explore it: Recognise and represent non-unit fractions </vt:lpstr>
      <vt:lpstr>Compare two proper fractions with same denominator </vt:lpstr>
      <vt:lpstr>Do it: Compare two proper fractions with same denominator </vt:lpstr>
      <vt:lpstr>Twist it: Compare two proper fractions with same denominator </vt:lpstr>
      <vt:lpstr>Explore it: Compare two proper fractions with same denominator </vt:lpstr>
      <vt:lpstr>Order a set of proper fractions with same denominator </vt:lpstr>
      <vt:lpstr>Do it: Order a set of proper fractions with same denominator </vt:lpstr>
      <vt:lpstr>Twist it: Order a set of proper fractions with same denominator </vt:lpstr>
      <vt:lpstr>Explore it: Order a set of proper fractions with same denominator </vt:lpstr>
      <vt:lpstr>FRACTION WALL </vt:lpstr>
      <vt:lpstr>Compare two unit fractions </vt:lpstr>
      <vt:lpstr>Do it: Compare two unit fractions </vt:lpstr>
      <vt:lpstr>Twist it: Compare two unit fractions </vt:lpstr>
      <vt:lpstr>Explore it: Compare two unit fractions </vt:lpstr>
      <vt:lpstr>Order a set of unit fractions </vt:lpstr>
      <vt:lpstr>Do it: Order a set of unit fractions  </vt:lpstr>
      <vt:lpstr>Twist it: Order a set of unit fractions </vt:lpstr>
      <vt:lpstr>Explore it: Order a set of unit fractions </vt:lpstr>
      <vt:lpstr>Compare two proper fractions which have same numerator &gt;1 </vt:lpstr>
      <vt:lpstr>Do it: Compare two proper fractions which have same numerator &gt;1 </vt:lpstr>
      <vt:lpstr>Twist it: Compare two proper fractions which have same numerator &gt;1 </vt:lpstr>
      <vt:lpstr>Explore it: Compare two proper fractions which have same numerator &gt;1 </vt:lpstr>
      <vt:lpstr>Order a set of proper fractions which have same numerator &gt;1 </vt:lpstr>
      <vt:lpstr>Do it: Order a set of proper fractions which have same numerator &gt;1 </vt:lpstr>
      <vt:lpstr>Twist it: Order a set of proper fractions which have same numerator &gt;1 </vt:lpstr>
      <vt:lpstr>Explore it: Order a set of proper fractions which have same numerator &gt;1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</dc:title>
  <dc:creator>K Tonner</dc:creator>
  <cp:lastModifiedBy>K Tonner</cp:lastModifiedBy>
  <cp:revision>71</cp:revision>
  <dcterms:created xsi:type="dcterms:W3CDTF">2019-01-07T14:06:17Z</dcterms:created>
  <dcterms:modified xsi:type="dcterms:W3CDTF">2020-05-06T14:37:36Z</dcterms:modified>
</cp:coreProperties>
</file>