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7" r:id="rId29"/>
    <p:sldId id="283" r:id="rId30"/>
    <p:sldId id="285" r:id="rId31"/>
    <p:sldId id="286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70" d="100"/>
          <a:sy n="70" d="100"/>
        </p:scale>
        <p:origin x="-139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4E7E-8994-4898-A2B6-19625D470460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0044-760D-481F-A4A6-7EF80681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9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4E7E-8994-4898-A2B6-19625D470460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0044-760D-481F-A4A6-7EF80681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61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4E7E-8994-4898-A2B6-19625D470460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0044-760D-481F-A4A6-7EF80681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94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4E7E-8994-4898-A2B6-19625D470460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0044-760D-481F-A4A6-7EF80681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35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4E7E-8994-4898-A2B6-19625D470460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0044-760D-481F-A4A6-7EF80681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2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4E7E-8994-4898-A2B6-19625D470460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0044-760D-481F-A4A6-7EF80681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56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4E7E-8994-4898-A2B6-19625D470460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0044-760D-481F-A4A6-7EF80681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4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4E7E-8994-4898-A2B6-19625D470460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0044-760D-481F-A4A6-7EF80681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72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4E7E-8994-4898-A2B6-19625D470460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0044-760D-481F-A4A6-7EF80681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70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4E7E-8994-4898-A2B6-19625D470460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0044-760D-481F-A4A6-7EF80681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93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54E7E-8994-4898-A2B6-19625D470460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F0044-760D-481F-A4A6-7EF80681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82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54E7E-8994-4898-A2B6-19625D470460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F0044-760D-481F-A4A6-7EF8068183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6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5/6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70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Packaging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Ben needs to package his dice into boxes with an equal number of dice in each box. </a:t>
            </a:r>
          </a:p>
          <a:p>
            <a:pPr marL="0" indent="0">
              <a:buNone/>
            </a:pPr>
            <a:r>
              <a:rPr lang="en-GB" dirty="0" smtClean="0"/>
              <a:t>When he puts them in bags of 6, he gets 2 left over. When he tries putting them in bags of 7, he gets 1 left over. 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 smtClean="0"/>
              <a:t>How many dice could he have if he has between 40 and 150 dice? </a:t>
            </a:r>
          </a:p>
          <a:p>
            <a:pPr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971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Cross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Use 5 squares to make the first cross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Add one square to each arm to make </a:t>
            </a:r>
          </a:p>
          <a:p>
            <a:pPr marL="0" indent="0">
              <a:buNone/>
            </a:pPr>
            <a:r>
              <a:rPr lang="en-GB" dirty="0" smtClean="0"/>
              <a:t>the second cross.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 smtClean="0"/>
              <a:t>How many squares will</a:t>
            </a:r>
          </a:p>
          <a:p>
            <a:pPr marL="0" indent="0">
              <a:buNone/>
            </a:pPr>
            <a:r>
              <a:rPr lang="en-GB" dirty="0" smtClean="0"/>
              <a:t>the third cross use? 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about the 10</a:t>
            </a:r>
            <a:r>
              <a:rPr lang="en-GB" baseline="30000" dirty="0" smtClean="0"/>
              <a:t>th</a:t>
            </a:r>
            <a:r>
              <a:rPr lang="en-GB" dirty="0" smtClean="0"/>
              <a:t> cross?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is the rule?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Will a cross be made with exactly</a:t>
            </a:r>
          </a:p>
          <a:p>
            <a:pPr marL="0" indent="0">
              <a:buNone/>
            </a:pPr>
            <a:r>
              <a:rPr lang="en-GB" dirty="0" smtClean="0"/>
              <a:t>100 squares? 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668344" y="620688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662961" y="126876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316416" y="126876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668344" y="1916832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007438" y="126876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020272" y="376142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020272" y="4409492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359366" y="4409492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20272" y="5057564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668344" y="4409492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020272" y="5705636"/>
            <a:ext cx="648072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020272" y="3113348"/>
            <a:ext cx="648072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311033" y="4409492"/>
            <a:ext cx="648072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711294" y="4409492"/>
            <a:ext cx="648072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527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Fair Shares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Danny needs to share his dice out equally. </a:t>
            </a:r>
          </a:p>
          <a:p>
            <a:pPr marL="0" indent="0">
              <a:buNone/>
            </a:pPr>
            <a:r>
              <a:rPr lang="en-GB" dirty="0" smtClean="0"/>
              <a:t>When he tries finding half, he has 1 left over. </a:t>
            </a:r>
          </a:p>
          <a:p>
            <a:pPr marL="0" indent="0">
              <a:buNone/>
            </a:pPr>
            <a:r>
              <a:rPr lang="en-GB" dirty="0" smtClean="0"/>
              <a:t>So, he tries finding thirds and still has 1 left over. </a:t>
            </a:r>
          </a:p>
          <a:p>
            <a:pPr marL="0" indent="0">
              <a:buNone/>
            </a:pPr>
            <a:r>
              <a:rPr lang="en-GB" dirty="0" smtClean="0"/>
              <a:t>Next, he tries quarters, fifths then sixths. </a:t>
            </a:r>
          </a:p>
          <a:p>
            <a:pPr marL="0" indent="0">
              <a:buNone/>
            </a:pPr>
            <a:r>
              <a:rPr lang="en-GB" dirty="0" smtClean="0"/>
              <a:t>Every time he gets exactly 1 dice left over. 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 smtClean="0"/>
              <a:t>What is the smallest number of dice he could have?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227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Square Strips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Outline a 3 by 1 strip on the hundred square (next slide).</a:t>
            </a:r>
          </a:p>
          <a:p>
            <a:pPr marL="0" indent="0">
              <a:buNone/>
            </a:pPr>
            <a:r>
              <a:rPr lang="en-GB" dirty="0" smtClean="0"/>
              <a:t>Add the three numbers together. </a:t>
            </a:r>
          </a:p>
          <a:p>
            <a:pPr marL="0" indent="0">
              <a:buNone/>
            </a:pPr>
            <a:r>
              <a:rPr lang="en-GB" dirty="0" smtClean="0"/>
              <a:t>Repeat this for five other strips.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do you notice?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Does it happen for other strips? Why?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if you tried a strip of 4? Or 5?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721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0" t="35282" r="44004" b="32359"/>
          <a:stretch/>
        </p:blipFill>
        <p:spPr bwMode="auto">
          <a:xfrm>
            <a:off x="259592" y="260648"/>
            <a:ext cx="5760640" cy="61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051720" y="2204864"/>
            <a:ext cx="0" cy="50405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07904" y="2204864"/>
            <a:ext cx="0" cy="50405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1720" y="2204864"/>
            <a:ext cx="165618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51720" y="2708920"/>
            <a:ext cx="165618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6228184" y="445938"/>
            <a:ext cx="2817636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Example: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34+35+36 = 105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59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Split to Multiply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You will need a grid of paper (on next slide) 12 by 16 squares. </a:t>
            </a:r>
          </a:p>
          <a:p>
            <a:pPr marL="0" indent="0">
              <a:buNone/>
            </a:pPr>
            <a:r>
              <a:rPr lang="en-GB" dirty="0" smtClean="0"/>
              <a:t>Explore folding the grid in different places to use multiplication and addition to find the total number of squares. </a:t>
            </a:r>
          </a:p>
          <a:p>
            <a:pPr marL="0" indent="0">
              <a:buNone/>
            </a:pPr>
            <a:r>
              <a:rPr lang="en-GB" dirty="0" smtClean="0"/>
              <a:t>Repeat in a variety of ways.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How can you record your findings?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Can you write some general statements for splitting and multiplying?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750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6" t="12500" r="22275" b="5686"/>
          <a:stretch/>
        </p:blipFill>
        <p:spPr bwMode="auto">
          <a:xfrm>
            <a:off x="827584" y="476672"/>
            <a:ext cx="7137779" cy="598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734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squares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Outline a 2 by 2 square on the hundred square – on next slide. </a:t>
            </a:r>
          </a:p>
          <a:p>
            <a:pPr marL="0" indent="0">
              <a:buNone/>
            </a:pPr>
            <a:r>
              <a:rPr lang="en-GB" dirty="0" smtClean="0"/>
              <a:t>Multiply the diagonal pairs of numbers. </a:t>
            </a:r>
          </a:p>
          <a:p>
            <a:pPr marL="0" indent="0">
              <a:buNone/>
            </a:pPr>
            <a:r>
              <a:rPr lang="en-GB" dirty="0" smtClean="0"/>
              <a:t>Repeat this for five other 2 by 2 squares. 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do you notice?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Does it always happen?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if you outline a 2 by 3 rectangle and multiply diagonal pairs of numbers.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0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0" t="35282" r="44004" b="32359"/>
          <a:stretch/>
        </p:blipFill>
        <p:spPr bwMode="auto">
          <a:xfrm>
            <a:off x="259592" y="260648"/>
            <a:ext cx="5760640" cy="61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483728" y="1628800"/>
            <a:ext cx="107204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73063" y="1628800"/>
            <a:ext cx="0" cy="107173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55776" y="1678018"/>
            <a:ext cx="0" cy="97329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83728" y="2708920"/>
            <a:ext cx="107204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6169037" y="388335"/>
            <a:ext cx="2530624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Example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23 x 24 =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24 x 33 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825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937925"/>
              </p:ext>
            </p:extLst>
          </p:nvPr>
        </p:nvGraphicFramePr>
        <p:xfrm>
          <a:off x="251520" y="1196752"/>
          <a:ext cx="843528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056"/>
                <a:gridCol w="1687056"/>
                <a:gridCol w="1687056"/>
                <a:gridCol w="1687056"/>
                <a:gridCol w="1687056"/>
              </a:tblGrid>
              <a:tr h="900100">
                <a:tc gridSpan="5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45</a:t>
                      </a:r>
                      <a:endParaRPr lang="en-GB" sz="2800" dirty="0"/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38</a:t>
                      </a:r>
                      <a:endParaRPr lang="en-GB" sz="2800" dirty="0"/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38</a:t>
                      </a:r>
                      <a:endParaRPr lang="en-GB" sz="2800" dirty="0"/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33</a:t>
                      </a:r>
                      <a:endParaRPr lang="en-GB" sz="2800" dirty="0"/>
                    </a:p>
                  </a:txBody>
                  <a:tcPr/>
                </a:tc>
              </a:tr>
              <a:tr h="90010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39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36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39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/>
              <a:t>Shape Code – Each symbol stands for a number.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GB" sz="2800" dirty="0" smtClean="0"/>
              <a:t>What are they?</a:t>
            </a:r>
          </a:p>
          <a:p>
            <a:pPr algn="l"/>
            <a:endParaRPr lang="en-GB" sz="2800" dirty="0"/>
          </a:p>
        </p:txBody>
      </p:sp>
      <p:sp>
        <p:nvSpPr>
          <p:cNvPr id="6" name="Isosceles Triangle 5"/>
          <p:cNvSpPr/>
          <p:nvPr/>
        </p:nvSpPr>
        <p:spPr>
          <a:xfrm>
            <a:off x="5868144" y="3114744"/>
            <a:ext cx="576064" cy="64807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5868144" y="4077072"/>
            <a:ext cx="576064" cy="64807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483768" y="2197156"/>
            <a:ext cx="648072" cy="6770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247964" y="2197157"/>
            <a:ext cx="648072" cy="6770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832140" y="2204864"/>
            <a:ext cx="648072" cy="6770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83568" y="3118971"/>
            <a:ext cx="648072" cy="6770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483768" y="4048063"/>
            <a:ext cx="648072" cy="6770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247964" y="3120998"/>
            <a:ext cx="648072" cy="6770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829656" y="4869160"/>
            <a:ext cx="648072" cy="6770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Triangle 14"/>
          <p:cNvSpPr/>
          <p:nvPr/>
        </p:nvSpPr>
        <p:spPr>
          <a:xfrm>
            <a:off x="778345" y="4869160"/>
            <a:ext cx="792088" cy="7200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/>
        </p:nvSpPr>
        <p:spPr>
          <a:xfrm>
            <a:off x="745084" y="4018164"/>
            <a:ext cx="792088" cy="7200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Triangle 16"/>
          <p:cNvSpPr/>
          <p:nvPr/>
        </p:nvSpPr>
        <p:spPr>
          <a:xfrm>
            <a:off x="735350" y="2154157"/>
            <a:ext cx="792088" cy="7200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Triangle 17"/>
          <p:cNvSpPr/>
          <p:nvPr/>
        </p:nvSpPr>
        <p:spPr>
          <a:xfrm>
            <a:off x="4247964" y="3991649"/>
            <a:ext cx="792088" cy="7200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4137468" y="4833156"/>
            <a:ext cx="792088" cy="792088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iamond 20"/>
          <p:cNvSpPr/>
          <p:nvPr/>
        </p:nvSpPr>
        <p:spPr>
          <a:xfrm>
            <a:off x="2453598" y="4869160"/>
            <a:ext cx="792088" cy="792088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iamond 21"/>
          <p:cNvSpPr/>
          <p:nvPr/>
        </p:nvSpPr>
        <p:spPr>
          <a:xfrm>
            <a:off x="2453598" y="3063494"/>
            <a:ext cx="792088" cy="792088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87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Use these four cards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 smtClean="0"/>
              <a:t>Choose  three of the cards to make a 2 digit number and a single digit number. Multiply them together. 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Can you make 5 different products with 8 in the ones column?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different products can you make? 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How can you keep track of your thinking? 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683568" y="2060848"/>
            <a:ext cx="936104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4</a:t>
            </a:r>
            <a:endParaRPr lang="en-GB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2123728" y="2060848"/>
            <a:ext cx="936104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8</a:t>
            </a:r>
            <a:endParaRPr lang="en-GB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3817586" y="2060848"/>
            <a:ext cx="936104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6</a:t>
            </a:r>
            <a:endParaRPr lang="en-GB" sz="4400" dirty="0"/>
          </a:p>
        </p:txBody>
      </p:sp>
      <p:sp>
        <p:nvSpPr>
          <p:cNvPr id="7" name="Rounded Rectangle 6"/>
          <p:cNvSpPr/>
          <p:nvPr/>
        </p:nvSpPr>
        <p:spPr>
          <a:xfrm>
            <a:off x="5508104" y="2079500"/>
            <a:ext cx="936104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7</a:t>
            </a:r>
            <a:endParaRPr lang="en-GB" sz="4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Multiplying Cards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410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Teasing Tables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Each letter represents a digit. The facts from a multiplication table have been mixed up, from 1 to 10 times. Can you solve the puzzle?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 x F = DJ</a:t>
            </a:r>
          </a:p>
          <a:p>
            <a:pPr marL="0" indent="0">
              <a:buNone/>
            </a:pPr>
            <a:r>
              <a:rPr lang="en-GB" dirty="0" smtClean="0"/>
              <a:t>H x F = AF</a:t>
            </a:r>
          </a:p>
          <a:p>
            <a:pPr marL="0" indent="0">
              <a:buNone/>
            </a:pPr>
            <a:r>
              <a:rPr lang="en-GB" dirty="0" smtClean="0"/>
              <a:t>CG x F = FG</a:t>
            </a:r>
          </a:p>
          <a:p>
            <a:pPr marL="0" indent="0">
              <a:buNone/>
            </a:pPr>
            <a:r>
              <a:rPr lang="en-GB" dirty="0" smtClean="0"/>
              <a:t>D x F = JA</a:t>
            </a:r>
          </a:p>
          <a:p>
            <a:pPr marL="0" indent="0">
              <a:buNone/>
            </a:pPr>
            <a:r>
              <a:rPr lang="en-GB" dirty="0" smtClean="0"/>
              <a:t>C x F = F</a:t>
            </a:r>
          </a:p>
          <a:p>
            <a:pPr marL="0" indent="0">
              <a:buNone/>
            </a:pPr>
            <a:r>
              <a:rPr lang="en-GB" dirty="0" smtClean="0"/>
              <a:t>B x F = IH</a:t>
            </a:r>
          </a:p>
          <a:p>
            <a:pPr marL="0" indent="0">
              <a:buNone/>
            </a:pPr>
            <a:r>
              <a:rPr lang="en-GB" dirty="0" smtClean="0"/>
              <a:t>E x F = BJ</a:t>
            </a:r>
          </a:p>
          <a:p>
            <a:pPr marL="0" indent="0">
              <a:buNone/>
            </a:pPr>
            <a:r>
              <a:rPr lang="en-GB" dirty="0" smtClean="0"/>
              <a:t>J x F = CH</a:t>
            </a:r>
          </a:p>
          <a:p>
            <a:pPr marL="0" indent="0">
              <a:buNone/>
            </a:pPr>
            <a:r>
              <a:rPr lang="en-GB" dirty="0" smtClean="0"/>
              <a:t>F x F = HA</a:t>
            </a:r>
          </a:p>
          <a:p>
            <a:pPr marL="0" indent="0">
              <a:buNone/>
            </a:pPr>
            <a:r>
              <a:rPr lang="en-GB" dirty="0" smtClean="0"/>
              <a:t>I x F = AG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62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Stepping Stones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32859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Jump on four adjoining stepping stones and find the totals. You can move sideways, down or up, but not diagonally. </a:t>
            </a:r>
          </a:p>
          <a:p>
            <a:pPr marL="0" indent="0">
              <a:buNone/>
            </a:pPr>
            <a:r>
              <a:rPr lang="en-GB" dirty="0" smtClean="0"/>
              <a:t>Stepping stones are on the next slide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is the highest possible total?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is the lowest possible total?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Can you make a total of 107?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How many different totals can you make?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523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476672"/>
            <a:ext cx="172819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24</a:t>
            </a:r>
            <a:endParaRPr lang="en-GB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2555776" y="466312"/>
            <a:ext cx="172819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27</a:t>
            </a:r>
            <a:endParaRPr lang="en-GB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1988840"/>
            <a:ext cx="172819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32</a:t>
            </a:r>
            <a:endParaRPr lang="en-GB" sz="4400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448413"/>
            <a:ext cx="172819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28</a:t>
            </a:r>
            <a:endParaRPr lang="en-GB" sz="4400" dirty="0"/>
          </a:p>
        </p:txBody>
      </p:sp>
      <p:sp>
        <p:nvSpPr>
          <p:cNvPr id="8" name="Rounded Rectangle 7"/>
          <p:cNvSpPr/>
          <p:nvPr/>
        </p:nvSpPr>
        <p:spPr>
          <a:xfrm>
            <a:off x="4644008" y="448413"/>
            <a:ext cx="172819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31</a:t>
            </a:r>
            <a:endParaRPr lang="en-GB" sz="4400" dirty="0"/>
          </a:p>
        </p:txBody>
      </p:sp>
      <p:sp>
        <p:nvSpPr>
          <p:cNvPr id="9" name="Rounded Rectangle 8"/>
          <p:cNvSpPr/>
          <p:nvPr/>
        </p:nvSpPr>
        <p:spPr>
          <a:xfrm>
            <a:off x="398663" y="3645024"/>
            <a:ext cx="172819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25</a:t>
            </a:r>
            <a:endParaRPr lang="en-GB" sz="4400" dirty="0"/>
          </a:p>
        </p:txBody>
      </p:sp>
      <p:sp>
        <p:nvSpPr>
          <p:cNvPr id="10" name="Rounded Rectangle 9"/>
          <p:cNvSpPr/>
          <p:nvPr/>
        </p:nvSpPr>
        <p:spPr>
          <a:xfrm>
            <a:off x="398663" y="5229200"/>
            <a:ext cx="172819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/>
              <a:t>3</a:t>
            </a:r>
            <a:r>
              <a:rPr lang="en-GB" sz="4400" dirty="0" smtClean="0"/>
              <a:t>4</a:t>
            </a:r>
            <a:endParaRPr lang="en-GB" sz="4400" dirty="0"/>
          </a:p>
        </p:txBody>
      </p:sp>
      <p:sp>
        <p:nvSpPr>
          <p:cNvPr id="11" name="Rounded Rectangle 10"/>
          <p:cNvSpPr/>
          <p:nvPr/>
        </p:nvSpPr>
        <p:spPr>
          <a:xfrm>
            <a:off x="2555776" y="1978480"/>
            <a:ext cx="172819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29</a:t>
            </a:r>
            <a:endParaRPr lang="en-GB" sz="4400" dirty="0"/>
          </a:p>
        </p:txBody>
      </p:sp>
      <p:sp>
        <p:nvSpPr>
          <p:cNvPr id="12" name="Rounded Rectangle 11"/>
          <p:cNvSpPr/>
          <p:nvPr/>
        </p:nvSpPr>
        <p:spPr>
          <a:xfrm>
            <a:off x="4716016" y="1978480"/>
            <a:ext cx="172819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23</a:t>
            </a:r>
            <a:endParaRPr lang="en-GB" sz="4400" dirty="0"/>
          </a:p>
        </p:txBody>
      </p:sp>
      <p:sp>
        <p:nvSpPr>
          <p:cNvPr id="13" name="Rounded Rectangle 12"/>
          <p:cNvSpPr/>
          <p:nvPr/>
        </p:nvSpPr>
        <p:spPr>
          <a:xfrm>
            <a:off x="6948264" y="1950703"/>
            <a:ext cx="172819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21</a:t>
            </a:r>
            <a:endParaRPr lang="en-GB" sz="4400" dirty="0"/>
          </a:p>
        </p:txBody>
      </p:sp>
      <p:sp>
        <p:nvSpPr>
          <p:cNvPr id="14" name="Rounded Rectangle 13"/>
          <p:cNvSpPr/>
          <p:nvPr/>
        </p:nvSpPr>
        <p:spPr>
          <a:xfrm>
            <a:off x="2555776" y="3645024"/>
            <a:ext cx="172819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33</a:t>
            </a:r>
            <a:endParaRPr lang="en-GB" sz="4400" dirty="0"/>
          </a:p>
        </p:txBody>
      </p:sp>
      <p:sp>
        <p:nvSpPr>
          <p:cNvPr id="15" name="Rounded Rectangle 14"/>
          <p:cNvSpPr/>
          <p:nvPr/>
        </p:nvSpPr>
        <p:spPr>
          <a:xfrm>
            <a:off x="4716016" y="3645024"/>
            <a:ext cx="172819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22</a:t>
            </a:r>
            <a:endParaRPr lang="en-GB" sz="4400" dirty="0"/>
          </a:p>
        </p:txBody>
      </p:sp>
      <p:sp>
        <p:nvSpPr>
          <p:cNvPr id="16" name="Rounded Rectangle 15"/>
          <p:cNvSpPr/>
          <p:nvPr/>
        </p:nvSpPr>
        <p:spPr>
          <a:xfrm>
            <a:off x="6948264" y="3645024"/>
            <a:ext cx="172819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26</a:t>
            </a:r>
            <a:endParaRPr lang="en-GB" sz="4400" dirty="0"/>
          </a:p>
        </p:txBody>
      </p:sp>
      <p:sp>
        <p:nvSpPr>
          <p:cNvPr id="17" name="Rounded Rectangle 16"/>
          <p:cNvSpPr/>
          <p:nvPr/>
        </p:nvSpPr>
        <p:spPr>
          <a:xfrm>
            <a:off x="2525498" y="5202268"/>
            <a:ext cx="172819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19</a:t>
            </a:r>
            <a:endParaRPr lang="en-GB" sz="4400" dirty="0"/>
          </a:p>
        </p:txBody>
      </p:sp>
      <p:sp>
        <p:nvSpPr>
          <p:cNvPr id="18" name="Rounded Rectangle 17"/>
          <p:cNvSpPr/>
          <p:nvPr/>
        </p:nvSpPr>
        <p:spPr>
          <a:xfrm>
            <a:off x="4681969" y="5202268"/>
            <a:ext cx="172819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25</a:t>
            </a:r>
            <a:endParaRPr lang="en-GB" sz="4400" dirty="0"/>
          </a:p>
        </p:txBody>
      </p:sp>
      <p:sp>
        <p:nvSpPr>
          <p:cNvPr id="19" name="Rounded Rectangle 18"/>
          <p:cNvSpPr/>
          <p:nvPr/>
        </p:nvSpPr>
        <p:spPr>
          <a:xfrm>
            <a:off x="7024828" y="5202268"/>
            <a:ext cx="1728192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18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828329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</a:t>
            </a:r>
            <a:r>
              <a:rPr lang="en-GB" dirty="0" smtClean="0"/>
              <a:t>the</a:t>
            </a:r>
            <a:r>
              <a:rPr lang="en-GB" dirty="0" smtClean="0"/>
              <a:t> </a:t>
            </a:r>
            <a:r>
              <a:rPr lang="en-GB" dirty="0" smtClean="0"/>
              <a:t>Numbers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40768"/>
                <a:ext cx="8928992" cy="540060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GB" dirty="0" smtClean="0"/>
                  <a:t>Find three consecutive numbers with a total of 108.</a:t>
                </a:r>
              </a:p>
              <a:p>
                <a:pPr>
                  <a:buFont typeface="Arial" charset="0"/>
                  <a:buChar char="•"/>
                </a:pPr>
                <a:r>
                  <a:rPr lang="en-GB" dirty="0" smtClean="0"/>
                  <a:t>Find four consecutive even numbers with a total of 100. </a:t>
                </a:r>
              </a:p>
              <a:p>
                <a:pPr>
                  <a:buFont typeface="Arial" charset="0"/>
                  <a:buChar char="•"/>
                </a:pPr>
                <a:r>
                  <a:rPr lang="en-GB" dirty="0" smtClean="0"/>
                  <a:t>Find two multiples of six with a difference of 18 and a total of 126.</a:t>
                </a:r>
              </a:p>
              <a:p>
                <a:pPr>
                  <a:buFont typeface="Arial" charset="0"/>
                  <a:buChar char="•"/>
                </a:pPr>
                <a:r>
                  <a:rPr lang="en-GB" dirty="0" smtClean="0"/>
                  <a:t>Find two odd numbers that have a difference of 6 and a product of 91.</a:t>
                </a:r>
              </a:p>
              <a:p>
                <a:pPr>
                  <a:buFont typeface="Arial" charset="0"/>
                  <a:buChar char="•"/>
                </a:pPr>
                <a:r>
                  <a:rPr lang="en-GB" dirty="0" smtClean="0"/>
                  <a:t>Find two even numbers with a quotient of 4 and a product of 64.</a:t>
                </a:r>
              </a:p>
              <a:p>
                <a:pPr>
                  <a:buFont typeface="Arial" charset="0"/>
                  <a:buChar char="•"/>
                </a:pPr>
                <a:r>
                  <a:rPr lang="en-GB" dirty="0" smtClean="0"/>
                  <a:t>Find two fractions with a product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 smtClean="0"/>
                  <a:t> and a total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 smtClean="0"/>
                  <a:t> .</a:t>
                </a:r>
              </a:p>
              <a:p>
                <a:pPr>
                  <a:buFont typeface="Arial" charset="0"/>
                  <a:buChar char="•"/>
                </a:pPr>
                <a:r>
                  <a:rPr lang="en-GB" dirty="0" smtClean="0"/>
                  <a:t>Find two fractions with a total of 1 and a difference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 smtClean="0"/>
                  <a:t> 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40768"/>
                <a:ext cx="8928992" cy="5400600"/>
              </a:xfrm>
              <a:blipFill rotWithShape="1">
                <a:blip r:embed="rId2"/>
                <a:stretch>
                  <a:fillRect l="-1161" t="-16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618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61662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Multiplying Cards (Slide 2)</a:t>
            </a:r>
          </a:p>
          <a:p>
            <a:pPr marL="0" indent="0">
              <a:buNone/>
            </a:pPr>
            <a:r>
              <a:rPr lang="en-GB" dirty="0" smtClean="0"/>
              <a:t>46 x 7 = 322,  46 x 8 = 368,  47 x 6 = 282  </a:t>
            </a:r>
          </a:p>
          <a:p>
            <a:pPr marL="0" indent="0">
              <a:buNone/>
            </a:pPr>
            <a:r>
              <a:rPr lang="en-GB" dirty="0" smtClean="0"/>
              <a:t>47 x 8 = 376,  48 x 6 = 288,  </a:t>
            </a:r>
            <a:r>
              <a:rPr lang="en-GB" dirty="0" smtClean="0"/>
              <a:t>48 x 7 = 336</a:t>
            </a:r>
          </a:p>
          <a:p>
            <a:pPr marL="0" indent="0">
              <a:buNone/>
            </a:pPr>
            <a:r>
              <a:rPr lang="en-GB" dirty="0" smtClean="0"/>
              <a:t>64 x 7 = 448, 64 x 8 = 512,  67 x 4 = 268</a:t>
            </a:r>
          </a:p>
          <a:p>
            <a:pPr marL="0" indent="0">
              <a:buNone/>
            </a:pPr>
            <a:r>
              <a:rPr lang="en-GB" dirty="0" smtClean="0"/>
              <a:t>67 x 8 = 536, 68 x 4 = 272,  68 x 7 = 476</a:t>
            </a:r>
          </a:p>
          <a:p>
            <a:pPr marL="0" indent="0">
              <a:buNone/>
            </a:pPr>
            <a:r>
              <a:rPr lang="en-GB" dirty="0" smtClean="0"/>
              <a:t>74 x 6 = 444,  74 x 8 = 592,  76 x 4 = 304</a:t>
            </a:r>
          </a:p>
          <a:p>
            <a:pPr marL="0" indent="0">
              <a:buNone/>
            </a:pPr>
            <a:r>
              <a:rPr lang="en-GB" dirty="0" smtClean="0"/>
              <a:t>76 x 8 = 608,  78 x 4 = 312, 78 x 6 = 468</a:t>
            </a:r>
          </a:p>
          <a:p>
            <a:pPr marL="0" indent="0">
              <a:buNone/>
            </a:pPr>
            <a:r>
              <a:rPr lang="en-GB" dirty="0" smtClean="0"/>
              <a:t>84 x 6 = 504,  84 x 7 = 588,  86 x 4 = 344</a:t>
            </a:r>
          </a:p>
          <a:p>
            <a:pPr marL="0" indent="0">
              <a:buNone/>
            </a:pPr>
            <a:r>
              <a:rPr lang="en-GB" dirty="0" smtClean="0"/>
              <a:t>86 x 7 = 602,  87 x 4 = 348,  87 x 6 = 522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841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373216"/>
            <a:ext cx="8784976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Saving Money (Slides 4-5)</a:t>
            </a:r>
          </a:p>
          <a:p>
            <a:pPr marL="0" indent="0">
              <a:buNone/>
            </a:pPr>
            <a:r>
              <a:rPr lang="en-GB" dirty="0" smtClean="0"/>
              <a:t>Computer  = £288          Bike = £252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1912" y="341040"/>
            <a:ext cx="878497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mtClean="0"/>
              <a:t>Vertices (Slide 3)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mtClean="0"/>
              <a:t>3 triangular prisms and 2 cubes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mtClean="0"/>
              <a:t>5 x 8 = 40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mtClean="0"/>
              <a:t>1 x 6 + 4 x 8 = 38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mtClean="0"/>
              <a:t>2 x 6 + 3 x 8 = 36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mtClean="0"/>
              <a:t>3 x 6 + 2 x 8 = 34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mtClean="0"/>
              <a:t>4 x 6 + 1 x 8 = 32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mtClean="0"/>
              <a:t>5 x 6 = 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03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3168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Remainders (Slide 6) </a:t>
            </a:r>
          </a:p>
          <a:p>
            <a:pPr marL="0" indent="0">
              <a:buNone/>
            </a:pPr>
            <a:r>
              <a:rPr lang="en-GB" dirty="0" smtClean="0"/>
              <a:t>Example: 937 ÷ 4  or 749 ÷ 3</a:t>
            </a:r>
          </a:p>
          <a:p>
            <a:pPr marL="0" indent="0">
              <a:buNone/>
            </a:pPr>
            <a:r>
              <a:rPr lang="en-GB" dirty="0" smtClean="0"/>
              <a:t>Smallest result is smallest 3 digit number divided by biggest single digit</a:t>
            </a:r>
          </a:p>
          <a:p>
            <a:pPr marL="0" indent="0">
              <a:buNone/>
            </a:pPr>
            <a:r>
              <a:rPr lang="en-GB" dirty="0" smtClean="0"/>
              <a:t>So 347 ÷ 9 = 38 r 5</a:t>
            </a:r>
          </a:p>
          <a:p>
            <a:pPr marL="0" indent="0">
              <a:buNone/>
            </a:pPr>
            <a:r>
              <a:rPr lang="en-GB" dirty="0" smtClean="0"/>
              <a:t>All have remainders.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3509392"/>
            <a:ext cx="8784976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Products (Slide 7)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8 x 9 = 72, 8 x 14 = 112,  8 x 16 = 128,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8 x 9 x 14 = 1008, 8 x 9 x 16 = 1152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8 x 14 x 16 = 1792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9 x 14 = 126, 9 x 16 = 144,  9 x 14 x 16 = 2016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14 x 16 = 224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671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302433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Square of plates (Slide 8)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969584"/>
              </p:ext>
            </p:extLst>
          </p:nvPr>
        </p:nvGraphicFramePr>
        <p:xfrm>
          <a:off x="251520" y="908720"/>
          <a:ext cx="60960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EXAMPLE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10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6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2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9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3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4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3365376"/>
            <a:ext cx="8784976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Bug Swap (Slide 9)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GGG_YYY,  GG_GYYY,  GGYG_YY,  GGYGY_Y,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GGY_YGY,  G_YGYGY,  _GYGYGY,  YG_GYGY,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YGYG_GY,  YGYGYG_,  YGYGY_G,  YGY_YGG,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Y_YGYGG,  YY_GYGG,  YYYG_GG,  YYY_GGG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979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136815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Packaging (Slide 10)</a:t>
            </a:r>
          </a:p>
          <a:p>
            <a:pPr marL="0" indent="0">
              <a:buNone/>
            </a:pPr>
            <a:r>
              <a:rPr lang="en-GB" dirty="0" smtClean="0"/>
              <a:t>50, 92, 134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1844824"/>
            <a:ext cx="6264696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Cross (Slide 11)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cross 13 squares.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cross 41 squares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Increases by 4.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Cross number x 4 + 1or 4n + 1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No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342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129614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Fair Shares (Slide 12)</a:t>
            </a:r>
          </a:p>
          <a:p>
            <a:pPr marL="0" indent="0">
              <a:buNone/>
            </a:pPr>
            <a:r>
              <a:rPr lang="en-GB" dirty="0" smtClean="0"/>
              <a:t>61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4509120"/>
            <a:ext cx="8784976" cy="2204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Split to Multiply (Slide 15-16)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Example: 12 x 6 = double 6 x 16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3 x 4 x 16 or 2 x 6 x 2 x 8 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2 x 16 + 10 x 16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1789584"/>
            <a:ext cx="8784976" cy="243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Square Strips (Slide 13-14)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37 + 38 + 39 = 114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All multiples of 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n-1+ n + n + 1 = 3n</a:t>
            </a:r>
          </a:p>
        </p:txBody>
      </p:sp>
    </p:spTree>
    <p:extLst>
      <p:ext uri="{BB962C8B-B14F-4D97-AF65-F5344CB8AC3E}">
        <p14:creationId xmlns:p14="http://schemas.microsoft.com/office/powerpoint/2010/main" val="390556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 smtClean="0"/>
              <a:t>Vertices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Will has a bag containing triangular prisms and cubes.</a:t>
            </a:r>
          </a:p>
          <a:p>
            <a:pPr marL="0" indent="0">
              <a:buNone/>
            </a:pPr>
            <a:r>
              <a:rPr lang="en-GB" dirty="0" smtClean="0"/>
              <a:t>He picks 5 shapes out of the bag and the total number of vertices is 34.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shapes did he pick?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Choosing different combinations of 5 shapes, which totals are possible? What do you notice?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if he picks a different number of shapes, what could the total number of vertices be?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if he had some hexagonal based pyramids as well? </a:t>
            </a:r>
          </a:p>
          <a:p>
            <a:pPr>
              <a:buFont typeface="Arial" charset="0"/>
              <a:buChar char="•"/>
            </a:pP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4" t="43510" r="45567" b="39759"/>
          <a:stretch/>
        </p:blipFill>
        <p:spPr bwMode="auto">
          <a:xfrm>
            <a:off x="7380312" y="163078"/>
            <a:ext cx="1296144" cy="88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6" t="36089" r="42417" b="31955"/>
          <a:stretch/>
        </p:blipFill>
        <p:spPr bwMode="auto">
          <a:xfrm>
            <a:off x="755576" y="163078"/>
            <a:ext cx="1008112" cy="91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949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3600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More Squares (Slides 17-18)</a:t>
            </a:r>
          </a:p>
          <a:p>
            <a:pPr marL="0" indent="0">
              <a:buNone/>
            </a:pPr>
            <a:r>
              <a:rPr lang="en-GB" dirty="0" smtClean="0"/>
              <a:t>23 x 34 = 782        24 x 33 = 792</a:t>
            </a:r>
          </a:p>
          <a:p>
            <a:pPr marL="0" indent="0">
              <a:buNone/>
            </a:pPr>
            <a:r>
              <a:rPr lang="en-GB" dirty="0" smtClean="0"/>
              <a:t>45 x 56 = 2520      55 x 46 = 2530</a:t>
            </a:r>
          </a:p>
          <a:p>
            <a:pPr marL="0" indent="0">
              <a:buNone/>
            </a:pPr>
            <a:r>
              <a:rPr lang="en-GB" dirty="0" smtClean="0"/>
              <a:t>Difference of 10</a:t>
            </a:r>
          </a:p>
          <a:p>
            <a:pPr marL="0" indent="0">
              <a:buNone/>
            </a:pPr>
            <a:r>
              <a:rPr lang="en-GB" dirty="0" smtClean="0"/>
              <a:t>n(n+11) is one diagonal</a:t>
            </a:r>
          </a:p>
          <a:p>
            <a:pPr marL="0" indent="0">
              <a:buNone/>
            </a:pPr>
            <a:r>
              <a:rPr lang="en-GB" dirty="0" smtClean="0"/>
              <a:t>(n+1)(n+10) is other diagonal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4149080"/>
            <a:ext cx="8784976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Shape Code (Slide 19)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          = 9            = 12             = 6           = 8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123728" y="4701100"/>
            <a:ext cx="648072" cy="6770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Triangle 5"/>
          <p:cNvSpPr/>
          <p:nvPr/>
        </p:nvSpPr>
        <p:spPr>
          <a:xfrm>
            <a:off x="395536" y="4653136"/>
            <a:ext cx="792088" cy="7200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iamond 6"/>
          <p:cNvSpPr/>
          <p:nvPr/>
        </p:nvSpPr>
        <p:spPr>
          <a:xfrm>
            <a:off x="3851920" y="4662657"/>
            <a:ext cx="792088" cy="792088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/>
          <p:cNvSpPr/>
          <p:nvPr/>
        </p:nvSpPr>
        <p:spPr>
          <a:xfrm>
            <a:off x="5580112" y="4605467"/>
            <a:ext cx="576064" cy="64807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651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187220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Teasing Tables (Slide 20)</a:t>
            </a:r>
          </a:p>
          <a:p>
            <a:pPr marL="0" indent="0">
              <a:buNone/>
            </a:pPr>
            <a:r>
              <a:rPr lang="en-GB" dirty="0" smtClean="0"/>
              <a:t>A = 4  B = 7  C = 1  D = 3  E = 9  F = 8</a:t>
            </a:r>
          </a:p>
          <a:p>
            <a:pPr marL="0" indent="0">
              <a:buNone/>
            </a:pPr>
            <a:r>
              <a:rPr lang="en-GB" dirty="0" smtClean="0"/>
              <a:t>G = 0  H = 6  I = 5  J = 2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2348880"/>
            <a:ext cx="8784976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Stepping Stones (Slides 21 - 22)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34 + 25 + 32 + 29 = 120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23 + 22 + 25 + 18 = 88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19 + 25 + 18 + 26 = 88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Example: 29 + 23 + 22 + 33 = 107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914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88640"/>
                <a:ext cx="8784976" cy="568863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Find the Numbers (Slide 23)</a:t>
                </a:r>
              </a:p>
              <a:p>
                <a:pPr marL="0" indent="0">
                  <a:buNone/>
                </a:pPr>
                <a:r>
                  <a:rPr lang="en-GB" dirty="0" smtClean="0"/>
                  <a:t>35, 36, 37</a:t>
                </a:r>
              </a:p>
              <a:p>
                <a:pPr marL="0" indent="0">
                  <a:buNone/>
                </a:pPr>
                <a:r>
                  <a:rPr lang="en-GB" dirty="0" smtClean="0"/>
                  <a:t>22, 24, 26, 28</a:t>
                </a:r>
              </a:p>
              <a:p>
                <a:pPr marL="0" indent="0">
                  <a:buNone/>
                </a:pPr>
                <a:r>
                  <a:rPr lang="en-GB" dirty="0" smtClean="0"/>
                  <a:t>54, 72</a:t>
                </a:r>
              </a:p>
              <a:p>
                <a:pPr marL="0" indent="0">
                  <a:buNone/>
                </a:pPr>
                <a:r>
                  <a:rPr lang="en-GB" dirty="0" smtClean="0"/>
                  <a:t>7, 13</a:t>
                </a:r>
              </a:p>
              <a:p>
                <a:pPr marL="0" indent="0">
                  <a:buNone/>
                </a:pPr>
                <a:r>
                  <a:rPr lang="en-GB" dirty="0" smtClean="0"/>
                  <a:t>16, 4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i="1" dirty="0" smtClean="0">
                    <a:latin typeface="Cambria Math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GB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i="1" dirty="0" smtClean="0">
                    <a:latin typeface="Cambria Math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GB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88640"/>
                <a:ext cx="8784976" cy="5688632"/>
              </a:xfrm>
              <a:blipFill rotWithShape="1">
                <a:blip r:embed="rId2"/>
                <a:stretch>
                  <a:fillRect l="-1734" t="-22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68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Saving Money part 1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08720"/>
                <a:ext cx="8928992" cy="56166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Stan wants to buy a computer. </a:t>
                </a:r>
              </a:p>
              <a:p>
                <a:pPr marL="0" indent="0">
                  <a:buNone/>
                </a:pPr>
                <a:r>
                  <a:rPr lang="en-GB" dirty="0" smtClean="0"/>
                  <a:t>He saves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 the price from his pocket money. </a:t>
                </a:r>
              </a:p>
              <a:p>
                <a:pPr marL="0" indent="0">
                  <a:buNone/>
                </a:pPr>
                <a:r>
                  <a:rPr lang="en-GB" dirty="0" smtClean="0"/>
                  <a:t>His auntie gives him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dirty="0" smtClean="0"/>
                  <a:t> of the price. </a:t>
                </a:r>
              </a:p>
              <a:p>
                <a:pPr marL="0" indent="0">
                  <a:buNone/>
                </a:pPr>
                <a:r>
                  <a:rPr lang="en-GB" dirty="0" smtClean="0"/>
                  <a:t>He earns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 smtClean="0"/>
                  <a:t> of the price babysitting. </a:t>
                </a:r>
              </a:p>
              <a:p>
                <a:pPr marL="0" indent="0">
                  <a:buNone/>
                </a:pPr>
                <a:r>
                  <a:rPr lang="en-GB" dirty="0" smtClean="0"/>
                  <a:t>The remaining £36 is given to him by his dad. 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>
                  <a:buFont typeface="Arial" charset="0"/>
                  <a:buChar char="•"/>
                </a:pPr>
                <a:r>
                  <a:rPr lang="en-GB" dirty="0" smtClean="0"/>
                  <a:t>How much was the computer?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>
                  <a:buFont typeface="Arial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08720"/>
                <a:ext cx="8928992" cy="5616624"/>
              </a:xfrm>
              <a:blipFill rotWithShape="1">
                <a:blip r:embed="rId2"/>
                <a:stretch>
                  <a:fillRect l="-1776" t="-14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52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08720"/>
                <a:ext cx="8856984" cy="57606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Archie wants to buy a bike. </a:t>
                </a:r>
              </a:p>
              <a:p>
                <a:pPr marL="0" indent="0">
                  <a:buNone/>
                </a:pPr>
                <a:r>
                  <a:rPr lang="en-GB" dirty="0" smtClean="0"/>
                  <a:t>His dad gives him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 smtClean="0"/>
                  <a:t> of the money. </a:t>
                </a:r>
              </a:p>
              <a:p>
                <a:pPr marL="0" indent="0">
                  <a:buNone/>
                </a:pPr>
                <a:r>
                  <a:rPr lang="en-GB" dirty="0" smtClean="0"/>
                  <a:t>He collects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dirty="0" smtClean="0"/>
                  <a:t> of the price car washing. </a:t>
                </a:r>
              </a:p>
              <a:p>
                <a:pPr marL="0" indent="0">
                  <a:buNone/>
                </a:pPr>
                <a:r>
                  <a:rPr lang="en-GB" dirty="0" smtClean="0"/>
                  <a:t>He saves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dirty="0" smtClean="0"/>
                  <a:t> of the price from his birthday money. </a:t>
                </a:r>
              </a:p>
              <a:p>
                <a:pPr marL="0" indent="0">
                  <a:buNone/>
                </a:pPr>
                <a:r>
                  <a:rPr lang="en-GB" dirty="0" smtClean="0"/>
                  <a:t>His Gran gave him £14 to bring it up to the exact cost of the bike.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>
                  <a:buFont typeface="Arial" charset="0"/>
                  <a:buChar char="•"/>
                </a:pPr>
                <a:r>
                  <a:rPr lang="en-GB" dirty="0" smtClean="0"/>
                  <a:t>How much was the bike?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08720"/>
                <a:ext cx="8856984" cy="5760640"/>
              </a:xfrm>
              <a:blipFill rotWithShape="1">
                <a:blip r:embed="rId2"/>
                <a:stretch>
                  <a:fillRect l="-1789" t="-1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Saving Money part 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624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Remainders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Choose from these cards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Pick three cards and make a 3 digit number.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Divide the 3 digit number by the remaining single digit number. 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Can you get 2 results greater than 200?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is the smallest result you can get? How do you know it is the smallest one?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How many results have no remainders? 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1916832"/>
            <a:ext cx="1008112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4</a:t>
            </a:r>
            <a:endParaRPr lang="en-GB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1763688" y="1916832"/>
            <a:ext cx="1008112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/>
              <a:t>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47864" y="1916832"/>
            <a:ext cx="1008112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3</a:t>
            </a:r>
            <a:endParaRPr lang="en-GB" sz="4400" dirty="0"/>
          </a:p>
        </p:txBody>
      </p:sp>
      <p:sp>
        <p:nvSpPr>
          <p:cNvPr id="7" name="Rounded Rectangle 6"/>
          <p:cNvSpPr/>
          <p:nvPr/>
        </p:nvSpPr>
        <p:spPr>
          <a:xfrm>
            <a:off x="4932040" y="1885412"/>
            <a:ext cx="1008112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9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19384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Choose from these cards.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Multiply your cards together to find the product.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 How many different products can you find?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Are the products made from three numbers always bigger than the products resulting from multiplying two numbers? Explain your thinking.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Can you devise a set of four cards so that the product of the three numbers is smaller than the product of two numbers?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1628800"/>
            <a:ext cx="1008112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14</a:t>
            </a:r>
            <a:endParaRPr lang="en-GB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1981846" y="1628800"/>
            <a:ext cx="1008112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8</a:t>
            </a:r>
            <a:endParaRPr lang="en-GB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3620159" y="1649833"/>
            <a:ext cx="1008112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16</a:t>
            </a:r>
            <a:endParaRPr lang="en-GB" sz="4400" dirty="0"/>
          </a:p>
        </p:txBody>
      </p:sp>
      <p:sp>
        <p:nvSpPr>
          <p:cNvPr id="7" name="Rounded Rectangle 6"/>
          <p:cNvSpPr/>
          <p:nvPr/>
        </p:nvSpPr>
        <p:spPr>
          <a:xfrm>
            <a:off x="5436096" y="1649833"/>
            <a:ext cx="1008112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400" dirty="0" smtClean="0"/>
              <a:t>9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325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Square of 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You need 8 plates and 40 counters. </a:t>
            </a:r>
          </a:p>
          <a:p>
            <a:pPr marL="0" indent="0">
              <a:buNone/>
            </a:pPr>
            <a:r>
              <a:rPr lang="en-GB" dirty="0" smtClean="0"/>
              <a:t>Put the plates in a square. </a:t>
            </a:r>
          </a:p>
          <a:p>
            <a:pPr marL="0" indent="0">
              <a:buNone/>
            </a:pPr>
            <a:r>
              <a:rPr lang="en-GB" dirty="0" smtClean="0"/>
              <a:t>Use all the counters so that each line of 3 plates has a total of 16 counters. 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Can you do it so that each plate has a different number of counters on it?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6" t="31250" r="40944" b="26539"/>
          <a:stretch/>
        </p:blipFill>
        <p:spPr bwMode="auto">
          <a:xfrm>
            <a:off x="5642988" y="4569568"/>
            <a:ext cx="584742" cy="59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6" t="31250" r="40944" b="26539"/>
          <a:stretch/>
        </p:blipFill>
        <p:spPr bwMode="auto">
          <a:xfrm>
            <a:off x="6394635" y="4569567"/>
            <a:ext cx="584742" cy="59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6" t="31250" r="40944" b="26539"/>
          <a:stretch/>
        </p:blipFill>
        <p:spPr bwMode="auto">
          <a:xfrm>
            <a:off x="7236296" y="4569566"/>
            <a:ext cx="584742" cy="59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6" t="31250" r="40944" b="26539"/>
          <a:stretch/>
        </p:blipFill>
        <p:spPr bwMode="auto">
          <a:xfrm>
            <a:off x="5642988" y="5301208"/>
            <a:ext cx="584742" cy="59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6" t="31250" r="40944" b="26539"/>
          <a:stretch/>
        </p:blipFill>
        <p:spPr bwMode="auto">
          <a:xfrm>
            <a:off x="7236296" y="5301207"/>
            <a:ext cx="584742" cy="59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6" t="31250" r="40944" b="26539"/>
          <a:stretch/>
        </p:blipFill>
        <p:spPr bwMode="auto">
          <a:xfrm>
            <a:off x="6394635" y="6021288"/>
            <a:ext cx="584742" cy="59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6" t="31250" r="40944" b="26539"/>
          <a:stretch/>
        </p:blipFill>
        <p:spPr bwMode="auto">
          <a:xfrm>
            <a:off x="5592748" y="6021287"/>
            <a:ext cx="584742" cy="59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6" t="31250" r="40944" b="26539"/>
          <a:stretch/>
        </p:blipFill>
        <p:spPr bwMode="auto">
          <a:xfrm>
            <a:off x="7236296" y="6021286"/>
            <a:ext cx="584742" cy="59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31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/>
          <a:lstStyle/>
          <a:p>
            <a:pPr algn="l"/>
            <a:r>
              <a:rPr lang="en-GB" dirty="0" smtClean="0"/>
              <a:t>Bug Swap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04864"/>
            <a:ext cx="885698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Three yellow and three green bugs face each other 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How many moves will it take for the 3 yellow bugs to swap places with the 3 green bugs?</a:t>
            </a:r>
          </a:p>
          <a:p>
            <a:pPr marL="0" indent="0">
              <a:buNone/>
            </a:pPr>
            <a:r>
              <a:rPr lang="en-GB" dirty="0" smtClean="0"/>
              <a:t>A move is either a side to side adjacent empty space or a jump over one bug to an empty space. 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Count your slides and jumps to get the total.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What if you try 2 of each colour bug? Or 4?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Can you predict how many moves it will take to swap 5 bugs? 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5" t="30364" r="40350" b="25793"/>
          <a:stretch/>
        </p:blipFill>
        <p:spPr bwMode="auto">
          <a:xfrm rot="5400000">
            <a:off x="2914296" y="1289671"/>
            <a:ext cx="717386" cy="71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70692"/>
              </p:ext>
            </p:extLst>
          </p:nvPr>
        </p:nvGraphicFramePr>
        <p:xfrm>
          <a:off x="251520" y="1187063"/>
          <a:ext cx="8640962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23"/>
                <a:gridCol w="1234423"/>
                <a:gridCol w="1234423"/>
                <a:gridCol w="1234424"/>
                <a:gridCol w="1234423"/>
                <a:gridCol w="1234423"/>
                <a:gridCol w="1234423"/>
              </a:tblGrid>
              <a:tr h="8640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5" t="30364" r="40350" b="25793"/>
          <a:stretch/>
        </p:blipFill>
        <p:spPr bwMode="auto">
          <a:xfrm rot="5400000">
            <a:off x="1762168" y="1265895"/>
            <a:ext cx="717386" cy="71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5" t="30364" r="40350" b="25793"/>
          <a:stretch/>
        </p:blipFill>
        <p:spPr bwMode="auto">
          <a:xfrm rot="5400000">
            <a:off x="538032" y="1265895"/>
            <a:ext cx="717386" cy="71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5" t="30364" r="40350" b="25793"/>
          <a:stretch/>
        </p:blipFill>
        <p:spPr bwMode="auto">
          <a:xfrm rot="5400000">
            <a:off x="2914296" y="1236886"/>
            <a:ext cx="717386" cy="71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1" t="29433" r="39930" b="25768"/>
          <a:stretch/>
        </p:blipFill>
        <p:spPr bwMode="auto">
          <a:xfrm rot="16200000">
            <a:off x="6586903" y="1260360"/>
            <a:ext cx="72272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1" t="29433" r="39930" b="25768"/>
          <a:stretch/>
        </p:blipFill>
        <p:spPr bwMode="auto">
          <a:xfrm rot="16200000">
            <a:off x="5362767" y="1246277"/>
            <a:ext cx="72272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1" t="29433" r="39930" b="25768"/>
          <a:stretch/>
        </p:blipFill>
        <p:spPr bwMode="auto">
          <a:xfrm rot="16200000">
            <a:off x="7883047" y="1265696"/>
            <a:ext cx="72272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547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1918</Words>
  <Application>Microsoft Office PowerPoint</Application>
  <PresentationFormat>On-screen Show (4:3)</PresentationFormat>
  <Paragraphs>272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Year 5/6 Problem Solving</vt:lpstr>
      <vt:lpstr>Multiplying Cards</vt:lpstr>
      <vt:lpstr>Vertices</vt:lpstr>
      <vt:lpstr>Saving Money part 1 </vt:lpstr>
      <vt:lpstr>Saving Money part 2 </vt:lpstr>
      <vt:lpstr>Remainders </vt:lpstr>
      <vt:lpstr>Products</vt:lpstr>
      <vt:lpstr>Square of Plates</vt:lpstr>
      <vt:lpstr>Bug Swap</vt:lpstr>
      <vt:lpstr>Packaging </vt:lpstr>
      <vt:lpstr>Cross</vt:lpstr>
      <vt:lpstr>Fair Shares</vt:lpstr>
      <vt:lpstr>Square Strips</vt:lpstr>
      <vt:lpstr>PowerPoint Presentation</vt:lpstr>
      <vt:lpstr>Split to Multiply </vt:lpstr>
      <vt:lpstr>PowerPoint Presentation</vt:lpstr>
      <vt:lpstr>More squares</vt:lpstr>
      <vt:lpstr>PowerPoint Presentation</vt:lpstr>
      <vt:lpstr>PowerPoint Presentation</vt:lpstr>
      <vt:lpstr>Teasing Tables </vt:lpstr>
      <vt:lpstr>Stepping Stones </vt:lpstr>
      <vt:lpstr>PowerPoint Presentation</vt:lpstr>
      <vt:lpstr>Find the Numbers </vt:lpstr>
      <vt:lpstr>Answers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5/6 Problem Solving</dc:title>
  <dc:creator>K Tonner</dc:creator>
  <cp:lastModifiedBy>K Tonner</cp:lastModifiedBy>
  <cp:revision>19</cp:revision>
  <dcterms:created xsi:type="dcterms:W3CDTF">2020-05-20T11:02:17Z</dcterms:created>
  <dcterms:modified xsi:type="dcterms:W3CDTF">2020-05-20T14:16:10Z</dcterms:modified>
</cp:coreProperties>
</file>