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15" r:id="rId2"/>
    <p:sldId id="416" r:id="rId3"/>
    <p:sldId id="417" r:id="rId4"/>
    <p:sldId id="316" r:id="rId5"/>
    <p:sldId id="328" r:id="rId6"/>
    <p:sldId id="330" r:id="rId7"/>
    <p:sldId id="380" r:id="rId8"/>
    <p:sldId id="381" r:id="rId9"/>
    <p:sldId id="382" r:id="rId10"/>
    <p:sldId id="385" r:id="rId11"/>
    <p:sldId id="332" r:id="rId12"/>
    <p:sldId id="317" r:id="rId13"/>
    <p:sldId id="318" r:id="rId14"/>
    <p:sldId id="319" r:id="rId15"/>
    <p:sldId id="320" r:id="rId16"/>
    <p:sldId id="321" r:id="rId17"/>
    <p:sldId id="322" r:id="rId18"/>
    <p:sldId id="386" r:id="rId19"/>
    <p:sldId id="325" r:id="rId20"/>
    <p:sldId id="387" r:id="rId21"/>
    <p:sldId id="323" r:id="rId22"/>
    <p:sldId id="388" r:id="rId23"/>
    <p:sldId id="324" r:id="rId24"/>
    <p:sldId id="326" r:id="rId25"/>
    <p:sldId id="327" r:id="rId26"/>
    <p:sldId id="334" r:id="rId27"/>
    <p:sldId id="336" r:id="rId28"/>
    <p:sldId id="335" r:id="rId29"/>
    <p:sldId id="337" r:id="rId30"/>
    <p:sldId id="338" r:id="rId31"/>
    <p:sldId id="339" r:id="rId32"/>
    <p:sldId id="333" r:id="rId33"/>
    <p:sldId id="340" r:id="rId34"/>
    <p:sldId id="331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89" r:id="rId44"/>
    <p:sldId id="390" r:id="rId45"/>
    <p:sldId id="391" r:id="rId46"/>
    <p:sldId id="39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91" autoAdjust="0"/>
    <p:restoredTop sz="94660"/>
  </p:normalViewPr>
  <p:slideViewPr>
    <p:cSldViewPr>
      <p:cViewPr varScale="1">
        <p:scale>
          <a:sx n="68" d="100"/>
          <a:sy n="68" d="100"/>
        </p:scale>
        <p:origin x="6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F97F-FE47-4E78-BC1F-13A7C26F82E3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745BF-A05F-428C-8835-6F62C588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45BF-A05F-428C-8835-6F62C5882C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6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2391-3F85-43DF-B6C2-E6F144DAF4B2}" type="datetime1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6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2BF-BD52-4B65-B021-E71A94CFB003}" type="datetime1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8D5F-6EE3-4C5E-8F4F-81E3B2AED864}" type="datetime1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8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F72D-473A-4FDA-A206-42ADC5D05433}" type="datetime1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5F6-4F53-4EB6-889B-9DA683CFA7E8}" type="datetime1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A8FD-A884-4358-A1D7-8E3CD8C44FB2}" type="datetime1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3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F535-A908-48C7-B7EC-3699DF1D071D}" type="datetime1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8B4B-81B9-499A-8EDB-89E2FF8642BA}" type="datetime1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4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ECC1-3C88-48C7-B7C3-F67A4B1C4E40}" type="datetime1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7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DF27-04C1-43E8-9523-C0BEAD22E2FF}" type="datetime1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5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C522-6CF3-4CFA-A753-1F023444D87D}" type="datetime1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E881-8247-44EF-B447-E9459E9D4A12}" type="datetime1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hiterosemaths.com/homelearning/year-4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year-4/" TargetMode="External"/><Relationship Id="rId2" Type="http://schemas.openxmlformats.org/officeDocument/2006/relationships/hyperlink" Target="https://www.bbc.co.uk/bitesize/topics/zsjqtfr/articles/zsbd7p3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hiterosemaths.com/homelearning/year-4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6552728" cy="353943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Year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Summer Term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Week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GB" sz="2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Place Value: 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Decimals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23887"/>
            <a:ext cx="77724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9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6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55" y="1052736"/>
            <a:ext cx="6984776" cy="50417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220311"/>
            <a:ext cx="789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Explore </a:t>
            </a:r>
            <a:r>
              <a:rPr lang="en-GB" u="sng" dirty="0">
                <a:latin typeface="Comic Sans MS" panose="030F0702030302020204" pitchFamily="66" charset="0"/>
              </a:rPr>
              <a:t>it: Divide a 1 digit number by 100</a:t>
            </a:r>
            <a:r>
              <a:rPr lang="en-GB" u="sng" dirty="0" smtClean="0">
                <a:latin typeface="Comic Sans MS" panose="030F0702030302020204" pitchFamily="66" charset="0"/>
              </a:rPr>
              <a:t>.                     Date:    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43" y="2019760"/>
            <a:ext cx="2127981" cy="304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782839"/>
            <a:ext cx="7200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Roll a die to generate a number.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Divide your number by 100.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Record your answer.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Roll again.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555" y="2708920"/>
            <a:ext cx="2592288" cy="37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962" y="3929258"/>
            <a:ext cx="408974" cy="371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509" y="3146909"/>
            <a:ext cx="427427" cy="371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171" y="1946270"/>
            <a:ext cx="1251535" cy="9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</p:spPr>
        <p:txBody>
          <a:bodyPr/>
          <a:lstStyle/>
          <a:p>
            <a:r>
              <a:rPr lang="en-GB" dirty="0" smtClean="0"/>
              <a:t>Step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Divide a two digit number by 10.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hlinkClick r:id="rId2"/>
              </a:rPr>
              <a:t>https://whiterosemaths.com/homelearning/year-4</a:t>
            </a:r>
            <a:r>
              <a:rPr lang="en-GB" dirty="0">
                <a:solidFill>
                  <a:schemeClr val="tx2"/>
                </a:solidFill>
                <a:hlinkClick r:id="rId2"/>
              </a:rPr>
              <a:t>/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/>
              <a:t>Week 2 Lesson </a:t>
            </a:r>
            <a:r>
              <a:rPr lang="en-GB" b="1" dirty="0"/>
              <a:t>1 - Step 6 - Divide 2-digits by 10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4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1653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-23710"/>
            <a:ext cx="441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Discuss it: To divide a </a:t>
            </a:r>
            <a:r>
              <a:rPr lang="en-GB" u="sng" dirty="0" smtClean="0"/>
              <a:t>two </a:t>
            </a:r>
            <a:r>
              <a:rPr lang="en-GB" u="sng" dirty="0"/>
              <a:t>digit number by 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7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332656"/>
            <a:ext cx="441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Discuss it: To divide a </a:t>
            </a:r>
            <a:r>
              <a:rPr lang="en-GB" u="sng" dirty="0" smtClean="0"/>
              <a:t>two </a:t>
            </a:r>
            <a:r>
              <a:rPr lang="en-GB" u="sng" dirty="0"/>
              <a:t>digit number by 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Do it:  To </a:t>
            </a:r>
            <a:r>
              <a:rPr lang="en-GB" u="sng" dirty="0"/>
              <a:t>divide a </a:t>
            </a:r>
            <a:r>
              <a:rPr lang="en-GB" u="sng" dirty="0" smtClean="0"/>
              <a:t>two </a:t>
            </a:r>
            <a:r>
              <a:rPr lang="en-GB" u="sng" dirty="0"/>
              <a:t>digit number by 10                         Date</a:t>
            </a:r>
            <a:r>
              <a:rPr lang="en-GB" u="sng" dirty="0" smtClean="0"/>
              <a:t>:____________           </a:t>
            </a:r>
            <a:endParaRPr lang="en-GB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6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Do it:  To </a:t>
            </a:r>
            <a:r>
              <a:rPr lang="en-GB" u="sng" dirty="0"/>
              <a:t>divide a </a:t>
            </a:r>
            <a:r>
              <a:rPr lang="en-GB" u="sng" dirty="0" smtClean="0"/>
              <a:t>two </a:t>
            </a:r>
            <a:r>
              <a:rPr lang="en-GB" u="sng" dirty="0"/>
              <a:t>digit number by 10                         Date</a:t>
            </a:r>
            <a:r>
              <a:rPr lang="en-GB" u="sng" dirty="0" smtClean="0"/>
              <a:t>:____________           </a:t>
            </a:r>
            <a:endParaRPr lang="en-GB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Do it:  To </a:t>
            </a:r>
            <a:r>
              <a:rPr lang="en-GB" u="sng" dirty="0"/>
              <a:t>divide a </a:t>
            </a:r>
            <a:r>
              <a:rPr lang="en-GB" u="sng" dirty="0" smtClean="0"/>
              <a:t>two </a:t>
            </a:r>
            <a:r>
              <a:rPr lang="en-GB" u="sng" dirty="0"/>
              <a:t>digit number by 10                         Date</a:t>
            </a:r>
            <a:r>
              <a:rPr lang="en-GB" u="sng" dirty="0" smtClean="0"/>
              <a:t>:____________           </a:t>
            </a:r>
            <a:endParaRPr lang="en-GB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0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4055" y="501650"/>
            <a:ext cx="894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Do </a:t>
            </a:r>
            <a:r>
              <a:rPr lang="en-GB" u="sng" dirty="0">
                <a:latin typeface="Comic Sans MS" panose="030F0702030302020204" pitchFamily="66" charset="0"/>
              </a:rPr>
              <a:t>it: Divide a </a:t>
            </a:r>
            <a:r>
              <a:rPr lang="en-GB" u="sng" dirty="0" smtClean="0">
                <a:latin typeface="Comic Sans MS" panose="030F0702030302020204" pitchFamily="66" charset="0"/>
              </a:rPr>
              <a:t>two </a:t>
            </a:r>
            <a:r>
              <a:rPr lang="en-GB" u="sng" dirty="0">
                <a:latin typeface="Comic Sans MS" panose="030F0702030302020204" pitchFamily="66" charset="0"/>
              </a:rPr>
              <a:t>digit number by </a:t>
            </a:r>
            <a:r>
              <a:rPr lang="en-GB" u="sng" dirty="0" smtClean="0">
                <a:latin typeface="Comic Sans MS" panose="030F0702030302020204" pitchFamily="66" charset="0"/>
              </a:rPr>
              <a:t>10.                                           Date:    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952625"/>
            <a:ext cx="44862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75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Do it:  To </a:t>
            </a:r>
            <a:r>
              <a:rPr lang="en-GB" u="sng" dirty="0"/>
              <a:t>divide a </a:t>
            </a:r>
            <a:r>
              <a:rPr lang="en-GB" u="sng" dirty="0" smtClean="0"/>
              <a:t>two </a:t>
            </a:r>
            <a:r>
              <a:rPr lang="en-GB" u="sng" dirty="0"/>
              <a:t>digit number by 10                         Date</a:t>
            </a:r>
            <a:r>
              <a:rPr lang="en-GB" u="sng" dirty="0" smtClean="0"/>
              <a:t>:____________           </a:t>
            </a:r>
            <a:endParaRPr lang="en-GB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3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338151" y="2708920"/>
            <a:ext cx="6097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https://www.bbc.co.uk/bitesize/topics/zsjqtfr/articles/zsbd7p3</a:t>
            </a:r>
            <a:endParaRPr lang="en-GB" dirty="0"/>
          </a:p>
          <a:p>
            <a:r>
              <a:rPr lang="en-GB" dirty="0">
                <a:hlinkClick r:id="rId3"/>
              </a:rPr>
              <a:t>https://whiterosemaths.com/homelearning/year-4/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38151" y="1844824"/>
            <a:ext cx="254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Subject knowledge links: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37342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804987"/>
            <a:ext cx="4476750" cy="3248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055" y="501650"/>
            <a:ext cx="9262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Twist </a:t>
            </a:r>
            <a:r>
              <a:rPr lang="en-GB" u="sng" dirty="0">
                <a:latin typeface="Comic Sans MS" panose="030F0702030302020204" pitchFamily="66" charset="0"/>
              </a:rPr>
              <a:t>it: Divide a </a:t>
            </a:r>
            <a:r>
              <a:rPr lang="en-GB" u="sng" dirty="0" smtClean="0">
                <a:latin typeface="Comic Sans MS" panose="030F0702030302020204" pitchFamily="66" charset="0"/>
              </a:rPr>
              <a:t>two </a:t>
            </a:r>
            <a:r>
              <a:rPr lang="en-GB" u="sng" dirty="0">
                <a:latin typeface="Comic Sans MS" panose="030F0702030302020204" pitchFamily="66" charset="0"/>
              </a:rPr>
              <a:t>digit number by </a:t>
            </a:r>
            <a:r>
              <a:rPr lang="en-GB" u="sng" dirty="0" smtClean="0">
                <a:latin typeface="Comic Sans MS" panose="030F0702030302020204" pitchFamily="66" charset="0"/>
              </a:rPr>
              <a:t>10.                                           Date:    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0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Twist it:  To </a:t>
            </a:r>
            <a:r>
              <a:rPr lang="en-GB" u="sng" dirty="0"/>
              <a:t>divide a </a:t>
            </a:r>
            <a:r>
              <a:rPr lang="en-GB" u="sng" dirty="0" smtClean="0"/>
              <a:t>two </a:t>
            </a:r>
            <a:r>
              <a:rPr lang="en-GB" u="sng" dirty="0"/>
              <a:t>digit number by 10                         Date</a:t>
            </a:r>
            <a:r>
              <a:rPr lang="en-GB" u="sng" dirty="0" smtClean="0"/>
              <a:t>:____________           </a:t>
            </a:r>
            <a:endParaRPr lang="en-GB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7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400175"/>
            <a:ext cx="4476750" cy="4057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055" y="501650"/>
            <a:ext cx="948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Explore </a:t>
            </a:r>
            <a:r>
              <a:rPr lang="en-GB" u="sng" dirty="0">
                <a:latin typeface="Comic Sans MS" panose="030F0702030302020204" pitchFamily="66" charset="0"/>
              </a:rPr>
              <a:t>it: Divide a </a:t>
            </a:r>
            <a:r>
              <a:rPr lang="en-GB" u="sng" dirty="0" smtClean="0">
                <a:latin typeface="Comic Sans MS" panose="030F0702030302020204" pitchFamily="66" charset="0"/>
              </a:rPr>
              <a:t>two </a:t>
            </a:r>
            <a:r>
              <a:rPr lang="en-GB" u="sng" dirty="0">
                <a:latin typeface="Comic Sans MS" panose="030F0702030302020204" pitchFamily="66" charset="0"/>
              </a:rPr>
              <a:t>digit number by </a:t>
            </a:r>
            <a:r>
              <a:rPr lang="en-GB" u="sng" dirty="0" smtClean="0">
                <a:latin typeface="Comic Sans MS" panose="030F0702030302020204" pitchFamily="66" charset="0"/>
              </a:rPr>
              <a:t>10.                                           Date:    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6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Explore it:  To </a:t>
            </a:r>
            <a:r>
              <a:rPr lang="en-GB" u="sng" dirty="0"/>
              <a:t>divide a </a:t>
            </a:r>
            <a:r>
              <a:rPr lang="en-GB" u="sng" dirty="0" smtClean="0"/>
              <a:t>two </a:t>
            </a:r>
            <a:r>
              <a:rPr lang="en-GB" u="sng" dirty="0"/>
              <a:t>digit number by 10                     </a:t>
            </a:r>
            <a:r>
              <a:rPr lang="en-GB" u="sng" dirty="0" smtClean="0"/>
              <a:t>Date:____________           </a:t>
            </a:r>
            <a:endParaRPr lang="en-GB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</a:t>
            </a:r>
            <a:r>
              <a:rPr lang="en-GB" dirty="0"/>
              <a:t>7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4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Explore it:  To </a:t>
            </a:r>
            <a:r>
              <a:rPr lang="en-GB" u="sng" dirty="0"/>
              <a:t>divide a </a:t>
            </a:r>
            <a:r>
              <a:rPr lang="en-GB" u="sng" dirty="0" smtClean="0"/>
              <a:t>two </a:t>
            </a:r>
            <a:r>
              <a:rPr lang="en-GB" u="sng" dirty="0"/>
              <a:t>digit number by 10                     </a:t>
            </a:r>
            <a:r>
              <a:rPr lang="en-GB" u="sng" dirty="0" smtClean="0"/>
              <a:t>Date:____________           </a:t>
            </a:r>
            <a:endParaRPr lang="en-GB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</a:t>
            </a:r>
            <a:r>
              <a:rPr lang="en-GB" dirty="0"/>
              <a:t>7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2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</p:spPr>
        <p:txBody>
          <a:bodyPr/>
          <a:lstStyle/>
          <a:p>
            <a:r>
              <a:rPr lang="en-GB" dirty="0" smtClean="0"/>
              <a:t>Step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Divide a two digit number by 100.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Useful recap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2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3588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Do it:  To </a:t>
            </a:r>
            <a:r>
              <a:rPr lang="en-GB" u="sng" dirty="0">
                <a:latin typeface="Comic Sans MS" panose="030F0702030302020204" pitchFamily="66" charset="0"/>
              </a:rPr>
              <a:t>divide a </a:t>
            </a:r>
            <a:r>
              <a:rPr lang="en-GB" u="sng" dirty="0" smtClean="0">
                <a:latin typeface="Comic Sans MS" panose="030F0702030302020204" pitchFamily="66" charset="0"/>
              </a:rPr>
              <a:t>two </a:t>
            </a:r>
            <a:r>
              <a:rPr lang="en-GB" u="sng" dirty="0">
                <a:latin typeface="Comic Sans MS" panose="030F0702030302020204" pitchFamily="66" charset="0"/>
              </a:rPr>
              <a:t>digit number by </a:t>
            </a:r>
            <a:r>
              <a:rPr lang="en-GB" u="sng" dirty="0" smtClean="0">
                <a:latin typeface="Comic Sans MS" panose="030F0702030302020204" pitchFamily="66" charset="0"/>
              </a:rPr>
              <a:t>100                  Date:______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2736"/>
            <a:ext cx="6953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1"/>
            <a:ext cx="9144000" cy="6093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0"/>
            <a:ext cx="628650" cy="647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3588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Do it:  To </a:t>
            </a:r>
            <a:r>
              <a:rPr lang="en-GB" u="sng" dirty="0">
                <a:latin typeface="Comic Sans MS" panose="030F0702030302020204" pitchFamily="66" charset="0"/>
              </a:rPr>
              <a:t>divide a </a:t>
            </a:r>
            <a:r>
              <a:rPr lang="en-GB" u="sng" dirty="0" smtClean="0">
                <a:latin typeface="Comic Sans MS" panose="030F0702030302020204" pitchFamily="66" charset="0"/>
              </a:rPr>
              <a:t>two </a:t>
            </a:r>
            <a:r>
              <a:rPr lang="en-GB" u="sng" dirty="0">
                <a:latin typeface="Comic Sans MS" panose="030F0702030302020204" pitchFamily="66" charset="0"/>
              </a:rPr>
              <a:t>digit number by </a:t>
            </a:r>
            <a:r>
              <a:rPr lang="en-GB" u="sng" dirty="0" smtClean="0">
                <a:latin typeface="Comic Sans MS" panose="030F0702030302020204" pitchFamily="66" charset="0"/>
              </a:rPr>
              <a:t>100                  Date:______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3049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6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95" y="1484784"/>
            <a:ext cx="7375419" cy="3672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600" y="6206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Do it:  To </a:t>
            </a:r>
            <a:r>
              <a:rPr lang="en-GB" u="sng" dirty="0">
                <a:latin typeface="Comic Sans MS" panose="030F0702030302020204" pitchFamily="66" charset="0"/>
              </a:rPr>
              <a:t>divide a </a:t>
            </a:r>
            <a:r>
              <a:rPr lang="en-GB" u="sng" dirty="0" smtClean="0">
                <a:latin typeface="Comic Sans MS" panose="030F0702030302020204" pitchFamily="66" charset="0"/>
              </a:rPr>
              <a:t>two </a:t>
            </a:r>
            <a:r>
              <a:rPr lang="en-GB" u="sng" dirty="0">
                <a:latin typeface="Comic Sans MS" panose="030F0702030302020204" pitchFamily="66" charset="0"/>
              </a:rPr>
              <a:t>digit number by </a:t>
            </a:r>
            <a:r>
              <a:rPr lang="en-GB" u="sng" dirty="0" smtClean="0">
                <a:latin typeface="Comic Sans MS" panose="030F0702030302020204" pitchFamily="66" charset="0"/>
              </a:rPr>
              <a:t>100                 Date:______</a:t>
            </a:r>
            <a:endParaRPr lang="en-GB" u="sng" dirty="0"/>
          </a:p>
        </p:txBody>
      </p:sp>
      <p:pic>
        <p:nvPicPr>
          <p:cNvPr id="8" name="Picture 7" descr="Y4_SP_B4_PP1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" y="0"/>
            <a:ext cx="9144000" cy="6464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36361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Twist it:  To </a:t>
            </a:r>
            <a:r>
              <a:rPr lang="en-GB" u="sng" dirty="0">
                <a:latin typeface="Comic Sans MS" panose="030F0702030302020204" pitchFamily="66" charset="0"/>
              </a:rPr>
              <a:t>divide a </a:t>
            </a:r>
            <a:r>
              <a:rPr lang="en-GB" u="sng" dirty="0" smtClean="0">
                <a:latin typeface="Comic Sans MS" panose="030F0702030302020204" pitchFamily="66" charset="0"/>
              </a:rPr>
              <a:t>two </a:t>
            </a:r>
            <a:r>
              <a:rPr lang="en-GB" u="sng" dirty="0">
                <a:latin typeface="Comic Sans MS" panose="030F0702030302020204" pitchFamily="66" charset="0"/>
              </a:rPr>
              <a:t>digit number by </a:t>
            </a:r>
            <a:r>
              <a:rPr lang="en-GB" u="sng" dirty="0" smtClean="0">
                <a:latin typeface="Comic Sans MS" panose="030F0702030302020204" pitchFamily="66" charset="0"/>
              </a:rPr>
              <a:t>100                  Date:___</a:t>
            </a:r>
            <a:endParaRPr lang="en-GB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37" y="1037109"/>
            <a:ext cx="63569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Twist it:  To </a:t>
            </a:r>
            <a:r>
              <a:rPr lang="en-GB" u="sng" dirty="0">
                <a:latin typeface="Comic Sans MS" panose="030F0702030302020204" pitchFamily="66" charset="0"/>
              </a:rPr>
              <a:t>divide a </a:t>
            </a:r>
            <a:r>
              <a:rPr lang="en-GB" u="sng" dirty="0" smtClean="0">
                <a:latin typeface="Comic Sans MS" panose="030F0702030302020204" pitchFamily="66" charset="0"/>
              </a:rPr>
              <a:t>two </a:t>
            </a:r>
            <a:r>
              <a:rPr lang="en-GB" u="sng" dirty="0">
                <a:latin typeface="Comic Sans MS" panose="030F0702030302020204" pitchFamily="66" charset="0"/>
              </a:rPr>
              <a:t>digit number by </a:t>
            </a:r>
            <a:r>
              <a:rPr lang="en-GB" u="sng" dirty="0" smtClean="0">
                <a:latin typeface="Comic Sans MS" panose="030F0702030302020204" pitchFamily="66" charset="0"/>
              </a:rPr>
              <a:t>100                  Date:____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2184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764704"/>
            <a:ext cx="8312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b="1" dirty="0" smtClean="0">
                <a:latin typeface="Comic Sans MS" panose="030F0702030302020204" pitchFamily="66" charset="0"/>
              </a:rPr>
              <a:t>PLACE VALUE: DECIMALS</a:t>
            </a:r>
          </a:p>
          <a:p>
            <a:pPr algn="ctr"/>
            <a:r>
              <a:rPr lang="en-GB" sz="1350" b="1" dirty="0" smtClean="0">
                <a:latin typeface="Comic Sans MS" panose="030F0702030302020204" pitchFamily="66" charset="0"/>
              </a:rPr>
              <a:t>SUMMER TERM 2020</a:t>
            </a:r>
          </a:p>
          <a:p>
            <a:pPr algn="ctr"/>
            <a:endParaRPr lang="en-GB" sz="1350" b="1" dirty="0">
              <a:latin typeface="Comic Sans MS" panose="030F0702030302020204" pitchFamily="66" charset="0"/>
            </a:endParaRPr>
          </a:p>
          <a:p>
            <a:pPr algn="ctr"/>
            <a:r>
              <a:rPr lang="en-GB" sz="1350" b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Suggested Manageable </a:t>
            </a:r>
            <a:r>
              <a:rPr lang="en-GB" sz="1400" b="1" u="sng" dirty="0" smtClean="0">
                <a:latin typeface="Comic Sans MS" panose="030F0702030302020204" pitchFamily="66" charset="0"/>
              </a:rPr>
              <a:t>Steps   Year 4</a:t>
            </a:r>
          </a:p>
          <a:p>
            <a:pPr algn="ctr"/>
            <a:endParaRPr lang="en-GB" sz="1400" b="1" u="sng" dirty="0">
              <a:latin typeface="Comic Sans MS" panose="030F0702030302020204" pitchFamily="66" charset="0"/>
            </a:endParaRPr>
          </a:p>
          <a:p>
            <a:r>
              <a:rPr lang="en-GB" sz="1400" b="1" u="sng" dirty="0" smtClean="0">
                <a:latin typeface="Comic Sans MS" panose="030F0702030302020204" pitchFamily="66" charset="0"/>
              </a:rPr>
              <a:t>Week 5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Step 6	Divide a one-digit number by 100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Step 7	Divide a two-digit number by 10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Step 8	Divide a two-digit number by 100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Step 9	Count in tenths (starting from 2dp number) and position on a number line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Step 10	Compare numbers with 1 </a:t>
            </a:r>
            <a:r>
              <a:rPr lang="en-GB" sz="1400" dirty="0" err="1" smtClean="0">
                <a:latin typeface="Comic Sans MS" panose="030F0702030302020204" pitchFamily="66" charset="0"/>
              </a:rPr>
              <a:t>dp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Step 13</a:t>
            </a:r>
            <a:r>
              <a:rPr lang="en-GB" sz="1350" dirty="0" smtClean="0">
                <a:solidFill>
                  <a:srgbClr val="FFFFFF"/>
                </a:solidFill>
                <a:latin typeface="Roboto"/>
              </a:rPr>
              <a:t>ultiplication </a:t>
            </a:r>
            <a:r>
              <a:rPr lang="en-GB" sz="1350" dirty="0">
                <a:solidFill>
                  <a:srgbClr val="FFFFFF"/>
                </a:solidFill>
                <a:latin typeface="Roboto"/>
              </a:rPr>
              <a:t>or division to solve scaling or correspondence problems</a:t>
            </a:r>
            <a:endParaRPr lang="en-GB" sz="13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7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26064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Explore it:  To </a:t>
            </a:r>
            <a:r>
              <a:rPr lang="en-GB" u="sng" dirty="0">
                <a:latin typeface="Comic Sans MS" panose="030F0702030302020204" pitchFamily="66" charset="0"/>
              </a:rPr>
              <a:t>divide a </a:t>
            </a:r>
            <a:r>
              <a:rPr lang="en-GB" u="sng" dirty="0" smtClean="0">
                <a:latin typeface="Comic Sans MS" panose="030F0702030302020204" pitchFamily="66" charset="0"/>
              </a:rPr>
              <a:t>two </a:t>
            </a:r>
            <a:r>
              <a:rPr lang="en-GB" u="sng" dirty="0">
                <a:latin typeface="Comic Sans MS" panose="030F0702030302020204" pitchFamily="66" charset="0"/>
              </a:rPr>
              <a:t>digit number by </a:t>
            </a:r>
            <a:r>
              <a:rPr lang="en-GB" u="sng" dirty="0" smtClean="0">
                <a:latin typeface="Comic Sans MS" panose="030F0702030302020204" pitchFamily="66" charset="0"/>
              </a:rPr>
              <a:t>100               Date:_____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8206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6 </a:t>
            </a:r>
            <a:endParaRPr lang="en-GB" dirty="0"/>
          </a:p>
        </p:txBody>
      </p:sp>
      <p:pic>
        <p:nvPicPr>
          <p:cNvPr id="3" name="Picture 2" descr="Y4_SP_B4_PP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55"/>
            <a:ext cx="9144000" cy="4823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Explore it:  To </a:t>
            </a:r>
            <a:r>
              <a:rPr lang="en-GB" u="sng" dirty="0">
                <a:latin typeface="Comic Sans MS" panose="030F0702030302020204" pitchFamily="66" charset="0"/>
              </a:rPr>
              <a:t>divide a </a:t>
            </a:r>
            <a:r>
              <a:rPr lang="en-GB" u="sng" dirty="0" smtClean="0">
                <a:latin typeface="Comic Sans MS" panose="030F0702030302020204" pitchFamily="66" charset="0"/>
              </a:rPr>
              <a:t>two </a:t>
            </a:r>
            <a:r>
              <a:rPr lang="en-GB" u="sng" dirty="0">
                <a:latin typeface="Comic Sans MS" panose="030F0702030302020204" pitchFamily="66" charset="0"/>
              </a:rPr>
              <a:t>digit number by </a:t>
            </a:r>
            <a:r>
              <a:rPr lang="en-GB" u="sng" dirty="0" smtClean="0">
                <a:latin typeface="Comic Sans MS" panose="030F0702030302020204" pitchFamily="66" charset="0"/>
              </a:rPr>
              <a:t>100                  Date:__</a:t>
            </a:r>
            <a:endParaRPr lang="en-GB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028132"/>
            <a:ext cx="6552728" cy="1695450"/>
          </a:xfrm>
          <a:prstGeom prst="rect">
            <a:avLst/>
          </a:prstGeom>
        </p:spPr>
      </p:pic>
      <p:pic>
        <p:nvPicPr>
          <p:cNvPr id="7" name="Picture 6" descr="Y4_SP_B4_PP1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21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645" y="188640"/>
            <a:ext cx="762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Do it:  To divide a two digit number by 100                  Date:______</a:t>
            </a:r>
            <a:endParaRPr lang="en-GB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072458"/>
            <a:ext cx="695325" cy="6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8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799"/>
            <a:ext cx="6624736" cy="3588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055" y="501650"/>
            <a:ext cx="955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Explore </a:t>
            </a:r>
            <a:r>
              <a:rPr lang="en-GB" u="sng" dirty="0">
                <a:latin typeface="Comic Sans MS" panose="030F0702030302020204" pitchFamily="66" charset="0"/>
              </a:rPr>
              <a:t>it: Divide a </a:t>
            </a:r>
            <a:r>
              <a:rPr lang="en-GB" u="sng" dirty="0" smtClean="0">
                <a:latin typeface="Comic Sans MS" panose="030F0702030302020204" pitchFamily="66" charset="0"/>
              </a:rPr>
              <a:t>two digit </a:t>
            </a:r>
            <a:r>
              <a:rPr lang="en-GB" u="sng" dirty="0">
                <a:latin typeface="Comic Sans MS" panose="030F0702030302020204" pitchFamily="66" charset="0"/>
              </a:rPr>
              <a:t>number by 100</a:t>
            </a:r>
            <a:r>
              <a:rPr lang="en-GB" u="sng" dirty="0" smtClean="0">
                <a:latin typeface="Comic Sans MS" panose="030F0702030302020204" pitchFamily="66" charset="0"/>
              </a:rPr>
              <a:t>.                                           Date:    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</p:spPr>
        <p:txBody>
          <a:bodyPr/>
          <a:lstStyle/>
          <a:p>
            <a:r>
              <a:rPr lang="en-GB" dirty="0" smtClean="0"/>
              <a:t>Step </a:t>
            </a:r>
            <a:r>
              <a:rPr lang="en-GB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Count in tenths and position on a number line.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</a:t>
            </a:r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940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465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19679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Do </a:t>
            </a:r>
            <a:r>
              <a:rPr lang="en-GB" b="1" u="sng" dirty="0">
                <a:latin typeface="Comic Sans MS" panose="030F0702030302020204" pitchFamily="66" charset="0"/>
              </a:rPr>
              <a:t>it:  </a:t>
            </a:r>
            <a:r>
              <a:rPr lang="en-GB" b="1" u="sng" dirty="0" smtClean="0">
                <a:latin typeface="Comic Sans MS" panose="030F0702030302020204" pitchFamily="66" charset="0"/>
              </a:rPr>
              <a:t>                                                 </a:t>
            </a:r>
            <a:r>
              <a:rPr lang="en-GB" u="sng" dirty="0" smtClean="0">
                <a:latin typeface="Comic Sans MS" panose="030F0702030302020204" pitchFamily="66" charset="0"/>
              </a:rPr>
              <a:t>Date:		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05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339008"/>
            <a:ext cx="9144000" cy="6464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744" y="15434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Do it: </a:t>
            </a:r>
            <a:r>
              <a:rPr lang="en-GB" u="sng" dirty="0" smtClean="0">
                <a:latin typeface="Comic Sans MS" panose="030F0702030302020204" pitchFamily="66" charset="0"/>
              </a:rPr>
              <a:t>Count </a:t>
            </a:r>
            <a:r>
              <a:rPr lang="en-GB" u="sng" dirty="0">
                <a:latin typeface="Comic Sans MS" panose="030F0702030302020204" pitchFamily="66" charset="0"/>
              </a:rPr>
              <a:t>up in </a:t>
            </a:r>
            <a:r>
              <a:rPr lang="en-GB" u="sng" dirty="0" smtClean="0">
                <a:latin typeface="Comic Sans MS" panose="030F0702030302020204" pitchFamily="66" charset="0"/>
              </a:rPr>
              <a:t>tenths </a:t>
            </a:r>
            <a:r>
              <a:rPr lang="en-GB" u="sng" dirty="0">
                <a:latin typeface="Comic Sans MS" panose="030F0702030302020204" pitchFamily="66" charset="0"/>
              </a:rPr>
              <a:t>and position on a number </a:t>
            </a:r>
            <a:r>
              <a:rPr lang="en-GB" u="sng" dirty="0" smtClean="0">
                <a:latin typeface="Comic Sans MS" panose="030F0702030302020204" pitchFamily="66" charset="0"/>
              </a:rPr>
              <a:t>line.           Date:		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26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Do </a:t>
            </a:r>
            <a:r>
              <a:rPr lang="en-GB" b="1" u="sng" dirty="0">
                <a:latin typeface="Comic Sans MS" panose="030F0702030302020204" pitchFamily="66" charset="0"/>
              </a:rPr>
              <a:t>it:  </a:t>
            </a:r>
            <a:r>
              <a:rPr lang="en-GB" u="sng" dirty="0">
                <a:latin typeface="Comic Sans MS" panose="030F0702030302020204" pitchFamily="66" charset="0"/>
              </a:rPr>
              <a:t>Count up in </a:t>
            </a:r>
            <a:r>
              <a:rPr lang="en-GB" u="sng" dirty="0" smtClean="0">
                <a:latin typeface="Comic Sans MS" panose="030F0702030302020204" pitchFamily="66" charset="0"/>
              </a:rPr>
              <a:t>tenths </a:t>
            </a:r>
            <a:r>
              <a:rPr lang="en-GB" u="sng" dirty="0">
                <a:latin typeface="Comic Sans MS" panose="030F0702030302020204" pitchFamily="66" charset="0"/>
              </a:rPr>
              <a:t>and position on a number line</a:t>
            </a:r>
            <a:r>
              <a:rPr lang="en-GB" u="sng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Date:		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57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1886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Do </a:t>
            </a:r>
            <a:r>
              <a:rPr lang="en-GB" b="1" u="sng" dirty="0">
                <a:latin typeface="Comic Sans MS" panose="030F0702030302020204" pitchFamily="66" charset="0"/>
              </a:rPr>
              <a:t>it:  </a:t>
            </a:r>
            <a:r>
              <a:rPr lang="en-GB" u="sng" dirty="0">
                <a:latin typeface="Comic Sans MS" panose="030F0702030302020204" pitchFamily="66" charset="0"/>
              </a:rPr>
              <a:t>Count up in </a:t>
            </a:r>
            <a:r>
              <a:rPr lang="en-GB" u="sng" dirty="0" smtClean="0">
                <a:latin typeface="Comic Sans MS" panose="030F0702030302020204" pitchFamily="66" charset="0"/>
              </a:rPr>
              <a:t>tenths </a:t>
            </a:r>
            <a:r>
              <a:rPr lang="en-GB" u="sng" dirty="0">
                <a:latin typeface="Comic Sans MS" panose="030F0702030302020204" pitchFamily="66" charset="0"/>
              </a:rPr>
              <a:t>and position on a number line</a:t>
            </a:r>
            <a:r>
              <a:rPr lang="en-GB" u="sng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Date:		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3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</p:spPr>
        <p:txBody>
          <a:bodyPr/>
          <a:lstStyle/>
          <a:p>
            <a:r>
              <a:rPr lang="en-GB" dirty="0" smtClean="0"/>
              <a:t>Step </a:t>
            </a:r>
            <a:r>
              <a:rPr lang="en-GB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Divide a one digit number by 100.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Useful recap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https://whiterosemaths.com/homelearning/year-4</a:t>
            </a:r>
            <a:r>
              <a:rPr lang="en-GB" dirty="0">
                <a:solidFill>
                  <a:schemeClr val="tx2"/>
                </a:solidFill>
                <a:hlinkClick r:id="rId2"/>
              </a:rPr>
              <a:t>/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Week 2 </a:t>
            </a:r>
            <a:r>
              <a:rPr lang="en-GB" b="1" dirty="0"/>
              <a:t>Lesson 5 - Step 10 - Divide 1 or 2-digits by </a:t>
            </a:r>
            <a:r>
              <a:rPr lang="en-GB" b="1" dirty="0" smtClean="0"/>
              <a:t>100</a:t>
            </a: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3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1886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Twist </a:t>
            </a:r>
            <a:r>
              <a:rPr lang="en-GB" b="1" u="sng" dirty="0">
                <a:latin typeface="Comic Sans MS" panose="030F0702030302020204" pitchFamily="66" charset="0"/>
              </a:rPr>
              <a:t>it:  </a:t>
            </a:r>
            <a:r>
              <a:rPr lang="en-GB" u="sng" dirty="0">
                <a:latin typeface="Comic Sans MS" panose="030F0702030302020204" pitchFamily="66" charset="0"/>
              </a:rPr>
              <a:t>Count up in </a:t>
            </a:r>
            <a:r>
              <a:rPr lang="en-GB" u="sng" dirty="0" smtClean="0">
                <a:latin typeface="Comic Sans MS" panose="030F0702030302020204" pitchFamily="66" charset="0"/>
              </a:rPr>
              <a:t>tenths </a:t>
            </a:r>
            <a:r>
              <a:rPr lang="en-GB" u="sng" dirty="0">
                <a:latin typeface="Comic Sans MS" panose="030F0702030302020204" pitchFamily="66" charset="0"/>
              </a:rPr>
              <a:t>and position on a number line</a:t>
            </a:r>
            <a:r>
              <a:rPr lang="en-GB" u="sng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Date:		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27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1886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Do </a:t>
            </a:r>
            <a:r>
              <a:rPr lang="en-GB" b="1" u="sng" dirty="0">
                <a:latin typeface="Comic Sans MS" panose="030F0702030302020204" pitchFamily="66" charset="0"/>
              </a:rPr>
              <a:t>it:  </a:t>
            </a:r>
            <a:r>
              <a:rPr lang="en-GB" u="sng" dirty="0">
                <a:latin typeface="Comic Sans MS" panose="030F0702030302020204" pitchFamily="66" charset="0"/>
              </a:rPr>
              <a:t>Count up in </a:t>
            </a:r>
            <a:r>
              <a:rPr lang="en-GB" u="sng" dirty="0" smtClean="0">
                <a:latin typeface="Comic Sans MS" panose="030F0702030302020204" pitchFamily="66" charset="0"/>
              </a:rPr>
              <a:t>tenths </a:t>
            </a:r>
            <a:r>
              <a:rPr lang="en-GB" u="sng" dirty="0">
                <a:latin typeface="Comic Sans MS" panose="030F0702030302020204" pitchFamily="66" charset="0"/>
              </a:rPr>
              <a:t>and position on a number line</a:t>
            </a:r>
            <a:r>
              <a:rPr lang="en-GB" u="sng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Date:		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36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9679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Explore </a:t>
            </a:r>
            <a:r>
              <a:rPr lang="en-GB" b="1" u="sng" dirty="0">
                <a:latin typeface="Comic Sans MS" panose="030F0702030302020204" pitchFamily="66" charset="0"/>
              </a:rPr>
              <a:t>it:  </a:t>
            </a:r>
            <a:r>
              <a:rPr lang="en-GB" u="sng" dirty="0">
                <a:latin typeface="Comic Sans MS" panose="030F0702030302020204" pitchFamily="66" charset="0"/>
              </a:rPr>
              <a:t>Count up in </a:t>
            </a:r>
            <a:r>
              <a:rPr lang="en-GB" u="sng" dirty="0" smtClean="0">
                <a:latin typeface="Comic Sans MS" panose="030F0702030302020204" pitchFamily="66" charset="0"/>
              </a:rPr>
              <a:t>tenths </a:t>
            </a:r>
            <a:r>
              <a:rPr lang="en-GB" u="sng" dirty="0">
                <a:latin typeface="Comic Sans MS" panose="030F0702030302020204" pitchFamily="66" charset="0"/>
              </a:rPr>
              <a:t>and position on a number line</a:t>
            </a:r>
            <a:r>
              <a:rPr lang="en-GB" u="sng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Date:		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6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</p:spPr>
        <p:txBody>
          <a:bodyPr/>
          <a:lstStyle/>
          <a:p>
            <a:r>
              <a:rPr lang="en-GB" dirty="0" smtClean="0"/>
              <a:t>Step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Compare numbers with 1 decimal place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10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38287"/>
            <a:ext cx="5791200" cy="3781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764704"/>
            <a:ext cx="795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Do it: Compare numbers with 1 decimal place                       Date: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35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10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333500"/>
            <a:ext cx="5743575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48243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Twist it: Compare numbers with 1 decimal place                       Date: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66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10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804862"/>
            <a:ext cx="5724525" cy="5248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391" y="223947"/>
            <a:ext cx="848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Explore it: Compare numbers with 1 decimal place                       Date: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6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76672"/>
            <a:ext cx="1489430" cy="1209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153" y="497095"/>
            <a:ext cx="2105025" cy="1162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717" y="688031"/>
            <a:ext cx="414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Do it: Divide a 1 digit number by 100.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852744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Instructions: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Use your place value grid. (or draw one outside with chalk if you can!)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Choose a digit between 1 and 9.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Now move your number two steps to the right. Calculate your new answer.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What do you notice about ÷ 10, then </a:t>
            </a:r>
            <a:r>
              <a:rPr lang="en-GB" dirty="0">
                <a:latin typeface="Comic Sans MS" panose="030F0702030302020204" pitchFamily="66" charset="0"/>
              </a:rPr>
              <a:t>about ÷ </a:t>
            </a:r>
            <a:r>
              <a:rPr lang="en-GB" dirty="0" smtClean="0">
                <a:latin typeface="Comic Sans MS" panose="030F0702030302020204" pitchFamily="66" charset="0"/>
              </a:rPr>
              <a:t>10 again as compared ÷ 100?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Are there any patterns?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Extra: Variation 1: Make number cards and move them.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Extra: Variation 2: Be a number and move!</a:t>
            </a:r>
          </a:p>
        </p:txBody>
      </p:sp>
    </p:spTree>
    <p:extLst>
      <p:ext uri="{BB962C8B-B14F-4D97-AF65-F5344CB8AC3E}">
        <p14:creationId xmlns:p14="http://schemas.microsoft.com/office/powerpoint/2010/main" val="22175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4979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274771"/>
            <a:ext cx="8047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Do it: Divide a 1 digit number by 100</a:t>
            </a:r>
            <a:r>
              <a:rPr lang="en-GB" u="sng" dirty="0" smtClean="0">
                <a:latin typeface="Comic Sans MS" panose="030F0702030302020204" pitchFamily="66" charset="0"/>
              </a:rPr>
              <a:t>.                                Date:    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506246"/>
            <a:ext cx="6336704" cy="119505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5301208"/>
            <a:ext cx="81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103"/>
            <a:ext cx="8316416" cy="11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6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938337"/>
            <a:ext cx="4476750" cy="2981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274771"/>
            <a:ext cx="8047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Do it: Divide a 1 digit number by 100</a:t>
            </a:r>
            <a:r>
              <a:rPr lang="en-GB" u="sng" dirty="0" smtClean="0">
                <a:latin typeface="Comic Sans MS" panose="030F0702030302020204" pitchFamily="66" charset="0"/>
              </a:rPr>
              <a:t>.                                Date:    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2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6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274771"/>
            <a:ext cx="835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Twist </a:t>
            </a:r>
            <a:r>
              <a:rPr lang="en-GB" u="sng" dirty="0">
                <a:latin typeface="Comic Sans MS" panose="030F0702030302020204" pitchFamily="66" charset="0"/>
              </a:rPr>
              <a:t>it: Divide a 1 digit number by 100</a:t>
            </a:r>
            <a:r>
              <a:rPr lang="en-GB" u="sng" dirty="0" smtClean="0">
                <a:latin typeface="Comic Sans MS" panose="030F0702030302020204" pitchFamily="66" charset="0"/>
              </a:rPr>
              <a:t>.                                Date:    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800225"/>
            <a:ext cx="44577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6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274771"/>
            <a:ext cx="858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Explore </a:t>
            </a:r>
            <a:r>
              <a:rPr lang="en-GB" u="sng" dirty="0">
                <a:latin typeface="Comic Sans MS" panose="030F0702030302020204" pitchFamily="66" charset="0"/>
              </a:rPr>
              <a:t>it: Divide a 1 digit number by 100</a:t>
            </a:r>
            <a:r>
              <a:rPr lang="en-GB" u="sng" dirty="0" smtClean="0">
                <a:latin typeface="Comic Sans MS" panose="030F0702030302020204" pitchFamily="66" charset="0"/>
              </a:rPr>
              <a:t>.                                Date:         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060848"/>
            <a:ext cx="4495800" cy="4086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856" y="1155265"/>
            <a:ext cx="703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Home school resources: Use or make the number line on the slide below.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6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791</Words>
  <Application>Microsoft Office PowerPoint</Application>
  <PresentationFormat>On-screen Show (4:3)</PresentationFormat>
  <Paragraphs>156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Comic Sans MS</vt:lpstr>
      <vt:lpstr>Roboto</vt:lpstr>
      <vt:lpstr>Office Theme</vt:lpstr>
      <vt:lpstr>PowerPoint Presentation</vt:lpstr>
      <vt:lpstr>PowerPoint Presentation</vt:lpstr>
      <vt:lpstr>PowerPoint Presentation</vt:lpstr>
      <vt:lpstr>Step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 McCarron</cp:lastModifiedBy>
  <cp:revision>140</cp:revision>
  <dcterms:created xsi:type="dcterms:W3CDTF">2020-02-03T14:14:49Z</dcterms:created>
  <dcterms:modified xsi:type="dcterms:W3CDTF">2020-05-10T12:26:56Z</dcterms:modified>
</cp:coreProperties>
</file>