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7" r:id="rId14"/>
    <p:sldId id="267" r:id="rId15"/>
    <p:sldId id="268" r:id="rId16"/>
    <p:sldId id="269" r:id="rId17"/>
    <p:sldId id="270" r:id="rId18"/>
    <p:sldId id="271" r:id="rId19"/>
    <p:sldId id="288" r:id="rId20"/>
    <p:sldId id="272" r:id="rId21"/>
    <p:sldId id="273" r:id="rId22"/>
    <p:sldId id="274" r:id="rId23"/>
    <p:sldId id="275" r:id="rId24"/>
    <p:sldId id="276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BDF-CEBB-43D9-B6A3-845FF092CB5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64D7-2591-4169-BD1F-C613DAF43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1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BDF-CEBB-43D9-B6A3-845FF092CB5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64D7-2591-4169-BD1F-C613DAF43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BDF-CEBB-43D9-B6A3-845FF092CB5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64D7-2591-4169-BD1F-C613DAF43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BDF-CEBB-43D9-B6A3-845FF092CB5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64D7-2591-4169-BD1F-C613DAF43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BDF-CEBB-43D9-B6A3-845FF092CB5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64D7-2591-4169-BD1F-C613DAF43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7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BDF-CEBB-43D9-B6A3-845FF092CB5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64D7-2591-4169-BD1F-C613DAF43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3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BDF-CEBB-43D9-B6A3-845FF092CB5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64D7-2591-4169-BD1F-C613DAF43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7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BDF-CEBB-43D9-B6A3-845FF092CB5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64D7-2591-4169-BD1F-C613DAF43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38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BDF-CEBB-43D9-B6A3-845FF092CB5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64D7-2591-4169-BD1F-C613DAF43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03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BDF-CEBB-43D9-B6A3-845FF092CB5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64D7-2591-4169-BD1F-C613DAF43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24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BDF-CEBB-43D9-B6A3-845FF092CB5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64D7-2591-4169-BD1F-C613DAF43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9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2BDF-CEBB-43D9-B6A3-845FF092CB5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64D7-2591-4169-BD1F-C613DAF43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4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3/4 Problem Solving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52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Picnic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At the picnic the cakes are cut into thirds or sixths.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Barney eats four pieces of cake.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How much cake might he have eaten?</a:t>
            </a:r>
          </a:p>
          <a:p>
            <a:r>
              <a:rPr lang="en-GB" dirty="0" smtClean="0"/>
              <a:t>What is the most and least he could have eaten?</a:t>
            </a:r>
          </a:p>
          <a:p>
            <a:r>
              <a:rPr lang="en-GB" dirty="0" smtClean="0"/>
              <a:t>What if he ate more pieces? </a:t>
            </a:r>
          </a:p>
          <a:p>
            <a:r>
              <a:rPr lang="en-GB" dirty="0" smtClean="0"/>
              <a:t>In how many different ways could he eat a total of 2 cakes?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9" t="29435" r="37317" b="26814"/>
          <a:stretch/>
        </p:blipFill>
        <p:spPr bwMode="auto">
          <a:xfrm>
            <a:off x="6876257" y="116632"/>
            <a:ext cx="1800200" cy="146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58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2 litre bottle of cola is used to pour drinks         of a fifth or tenth of a litre.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How many drinks could be poured?</a:t>
            </a: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If you select 4 drinks, what might be the total quantity be?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if a bigger bottle was used?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1" t="29234" r="42871" b="25807"/>
          <a:stretch/>
        </p:blipFill>
        <p:spPr bwMode="auto">
          <a:xfrm>
            <a:off x="8104205" y="260648"/>
            <a:ext cx="8712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18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Dog Bowls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36503"/>
            <a:ext cx="8229600" cy="5516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Use 28 biscuits each time.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Use 3 bowls. Make each bowl hold double the amount of biscuits than the previous one.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Use 4 bowls. Make each bowl hold 2 more biscuits than the previous one.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28831" r="31082" b="25605"/>
          <a:stretch/>
        </p:blipFill>
        <p:spPr bwMode="auto">
          <a:xfrm>
            <a:off x="6097683" y="2564904"/>
            <a:ext cx="1885681" cy="11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28831" r="31082" b="25605"/>
          <a:stretch/>
        </p:blipFill>
        <p:spPr bwMode="auto">
          <a:xfrm>
            <a:off x="3563888" y="2564904"/>
            <a:ext cx="1885681" cy="11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28831" r="31082" b="25605"/>
          <a:stretch/>
        </p:blipFill>
        <p:spPr bwMode="auto">
          <a:xfrm>
            <a:off x="971600" y="2564904"/>
            <a:ext cx="1885681" cy="11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28831" r="31082" b="25605"/>
          <a:stretch/>
        </p:blipFill>
        <p:spPr bwMode="auto">
          <a:xfrm>
            <a:off x="395536" y="5085184"/>
            <a:ext cx="1885681" cy="11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28831" r="31082" b="25605"/>
          <a:stretch/>
        </p:blipFill>
        <p:spPr bwMode="auto">
          <a:xfrm>
            <a:off x="2483768" y="5111966"/>
            <a:ext cx="1885681" cy="11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28831" r="31082" b="25605"/>
          <a:stretch/>
        </p:blipFill>
        <p:spPr bwMode="auto">
          <a:xfrm>
            <a:off x="4644008" y="5093205"/>
            <a:ext cx="1885681" cy="11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28831" r="31082" b="25605"/>
          <a:stretch/>
        </p:blipFill>
        <p:spPr bwMode="auto">
          <a:xfrm>
            <a:off x="6876256" y="5085184"/>
            <a:ext cx="1885681" cy="11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69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Dog Bowls continued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dirty="0" smtClean="0"/>
              <a:t>Use 5 bowls. Make four of the bowls have a different odd number of biscuits. 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Could you use a different total number of biscuits that would work for all these statements again? 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28831" r="31082" b="25605"/>
          <a:stretch/>
        </p:blipFill>
        <p:spPr bwMode="auto">
          <a:xfrm>
            <a:off x="107505" y="2865057"/>
            <a:ext cx="146437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28831" r="31082" b="25605"/>
          <a:stretch/>
        </p:blipFill>
        <p:spPr bwMode="auto">
          <a:xfrm>
            <a:off x="1700412" y="2865057"/>
            <a:ext cx="146437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28831" r="31082" b="25605"/>
          <a:stretch/>
        </p:blipFill>
        <p:spPr bwMode="auto">
          <a:xfrm>
            <a:off x="3347864" y="2828119"/>
            <a:ext cx="146437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28831" r="31082" b="25605"/>
          <a:stretch/>
        </p:blipFill>
        <p:spPr bwMode="auto">
          <a:xfrm>
            <a:off x="5076056" y="2828119"/>
            <a:ext cx="146437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28831" r="31082" b="25605"/>
          <a:stretch/>
        </p:blipFill>
        <p:spPr bwMode="auto">
          <a:xfrm>
            <a:off x="6804248" y="2828119"/>
            <a:ext cx="146437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011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collection of triangles and quadrilaterals are arranged in a design. There are 36 sides in total.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How many of each shape might there be?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What if the total number of sides was 42?</a:t>
            </a:r>
            <a:endParaRPr lang="en-GB" dirty="0"/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If there were pentagons in the collection too, does that create more possibilities? 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2" t="29664" r="40377" b="25337"/>
          <a:stretch/>
        </p:blipFill>
        <p:spPr bwMode="auto">
          <a:xfrm>
            <a:off x="467544" y="188640"/>
            <a:ext cx="1440160" cy="151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33317" r="33349" b="33341"/>
          <a:stretch/>
        </p:blipFill>
        <p:spPr bwMode="auto">
          <a:xfrm>
            <a:off x="6084168" y="334492"/>
            <a:ext cx="2511083" cy="12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12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Corner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You need three 1-6 dice.</a:t>
            </a:r>
          </a:p>
          <a:p>
            <a:pPr marL="0" indent="0">
              <a:buNone/>
            </a:pPr>
            <a:r>
              <a:rPr lang="en-GB" dirty="0" smtClean="0"/>
              <a:t>When Molly throws the dice, they land next to each other against a book.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How many faces of the dice can she see?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Is it possible for Molly to see exactly 24 dots?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other number of dots is it possible for Molly to see?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is the lowest possible number?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is the highest possible number? 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41532" r="48879" b="43548"/>
          <a:stretch/>
        </p:blipFill>
        <p:spPr bwMode="auto">
          <a:xfrm>
            <a:off x="6444208" y="908720"/>
            <a:ext cx="2256505" cy="10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701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On a plant stall, buckets hold either 3, 4 or 8 flowers. </a:t>
            </a:r>
          </a:p>
          <a:p>
            <a:pPr marL="0" indent="0">
              <a:buNone/>
            </a:pPr>
            <a:r>
              <a:rPr lang="en-GB" dirty="0" smtClean="0"/>
              <a:t>Harry moves 5 buckets of flowers to make a display.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How many flowers could he have moved?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Find as many different totals as you can.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Can you spot patterns in the ways your totals are made?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if there are buckets of 6 flowers instead of 3? 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3" t="32460" r="46045" b="29032"/>
          <a:stretch/>
        </p:blipFill>
        <p:spPr bwMode="auto">
          <a:xfrm>
            <a:off x="7668344" y="476672"/>
            <a:ext cx="1094901" cy="18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133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Gifts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Sarah buys 6 gift tokens as presents. They are either £10 or £15 tokens.</a:t>
            </a: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How much might the tokens cost in total?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She gives two of them to her best friend for her birthday.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might be the total value of the tokens she has left?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What if she had £20 and £25 tokens instead? 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2" t="33468" r="38903" b="31048"/>
          <a:stretch/>
        </p:blipFill>
        <p:spPr bwMode="auto">
          <a:xfrm>
            <a:off x="755576" y="188640"/>
            <a:ext cx="1791929" cy="129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1086388"/>
            <a:ext cx="618919" cy="400110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£10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2" t="33468" r="38903" b="31048"/>
          <a:stretch/>
        </p:blipFill>
        <p:spPr bwMode="auto">
          <a:xfrm>
            <a:off x="5508104" y="188640"/>
            <a:ext cx="1791929" cy="129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4608" y="988745"/>
            <a:ext cx="618919" cy="400110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£15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420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Square Squares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Outline a 2 by 2 square on a hundred square. – see next slide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Add the diagonal pairs of numbers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Repeat this for five other 2 by 2 squares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do you notice?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Why does it happen?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if you outline a 2 by 3 rectangle and add diagonal pairs of numbers?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22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0" t="35282" r="44004" b="32359"/>
          <a:stretch/>
        </p:blipFill>
        <p:spPr bwMode="auto">
          <a:xfrm>
            <a:off x="259592" y="260648"/>
            <a:ext cx="5760640" cy="61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11660" y="1628800"/>
            <a:ext cx="108012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1780" y="1628800"/>
            <a:ext cx="0" cy="115212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11660" y="1538194"/>
            <a:ext cx="0" cy="11893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11660" y="2708920"/>
            <a:ext cx="108012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8184" y="260648"/>
            <a:ext cx="2664296" cy="4627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u="sng" dirty="0" smtClean="0"/>
              <a:t>Example</a:t>
            </a:r>
          </a:p>
          <a:p>
            <a:pPr algn="ctr"/>
            <a:endParaRPr lang="en-GB" sz="3600" u="sng" dirty="0"/>
          </a:p>
          <a:p>
            <a:pPr algn="ctr"/>
            <a:endParaRPr lang="en-GB" sz="3600" u="sng" dirty="0" smtClean="0"/>
          </a:p>
          <a:p>
            <a:pPr algn="ctr"/>
            <a:r>
              <a:rPr lang="en-GB" sz="3600" dirty="0" smtClean="0"/>
              <a:t>23 + 34 =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24 + 33 =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1111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Spending Money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Alfie goes to the shop with £1 and spends 72p.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How much change does he get?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if he spent 45p?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Choose other 2 digit amount of money to spend where the digits add up to 9. Calculate the change each time. 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What do you notice?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if your digits add to a different total?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6" t="30040" r="40603" b="26613"/>
          <a:stretch/>
        </p:blipFill>
        <p:spPr bwMode="auto">
          <a:xfrm>
            <a:off x="539552" y="188640"/>
            <a:ext cx="1266648" cy="12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966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Cutting String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Ian’s string is between 25cm and 85cm long.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 he cut it into pieces 4cm long, he would have 1cm left.</a:t>
            </a:r>
          </a:p>
          <a:p>
            <a:pPr marL="0" indent="0">
              <a:buNone/>
            </a:pPr>
            <a:r>
              <a:rPr lang="en-GB" dirty="0" smtClean="0"/>
              <a:t>But if he cut it into 3cm pieces, he would have 2cm left.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How long might the string be?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In each case, how many pieces of each length would he cut?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6" t="29435" r="36408" b="26210"/>
          <a:stretch/>
        </p:blipFill>
        <p:spPr bwMode="auto">
          <a:xfrm>
            <a:off x="6948264" y="124723"/>
            <a:ext cx="1800199" cy="141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399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Sweet Treats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Three small bags of sweets are bought. Each is a different weight. </a:t>
            </a:r>
          </a:p>
          <a:p>
            <a:pPr marL="0" indent="0">
              <a:buNone/>
            </a:pPr>
            <a:r>
              <a:rPr lang="en-GB" dirty="0" smtClean="0"/>
              <a:t>The first and second weigh a total of 91g.</a:t>
            </a:r>
          </a:p>
          <a:p>
            <a:pPr marL="0" indent="0">
              <a:buNone/>
            </a:pPr>
            <a:r>
              <a:rPr lang="en-GB" dirty="0" smtClean="0"/>
              <a:t>The second and third weigh a total of 87g.</a:t>
            </a:r>
          </a:p>
          <a:p>
            <a:pPr marL="0" indent="0">
              <a:buNone/>
            </a:pPr>
            <a:r>
              <a:rPr lang="en-GB" dirty="0" smtClean="0"/>
              <a:t>The first and third weigh a total of 102g.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How much does each bag of sweets weigh?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0" t="39919" r="44344" b="33669"/>
          <a:stretch/>
        </p:blipFill>
        <p:spPr bwMode="auto">
          <a:xfrm>
            <a:off x="7164288" y="188640"/>
            <a:ext cx="1562452" cy="141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17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en-GB" dirty="0" smtClean="0"/>
              <a:t>Tables Teaser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Each letter represents a digit. The facts from a multiplication table have been mixed up, from 1 to 10 times. Can you solve the puzzle?</a:t>
            </a:r>
            <a:endParaRPr lang="en-GB" sz="2800" dirty="0"/>
          </a:p>
          <a:p>
            <a:pPr marL="0" indent="0">
              <a:buNone/>
            </a:pPr>
            <a:r>
              <a:rPr lang="en-GB" sz="2600" dirty="0" smtClean="0"/>
              <a:t>E x D = AC</a:t>
            </a:r>
          </a:p>
          <a:p>
            <a:pPr marL="0" indent="0">
              <a:buNone/>
            </a:pPr>
            <a:r>
              <a:rPr lang="en-GB" sz="2600" dirty="0" smtClean="0"/>
              <a:t>D x D = GC</a:t>
            </a:r>
          </a:p>
          <a:p>
            <a:pPr marL="0" indent="0">
              <a:buNone/>
            </a:pPr>
            <a:r>
              <a:rPr lang="en-GB" sz="2600" dirty="0" smtClean="0"/>
              <a:t>G x D = D</a:t>
            </a:r>
          </a:p>
          <a:p>
            <a:pPr marL="0" indent="0">
              <a:buNone/>
            </a:pPr>
            <a:r>
              <a:rPr lang="en-GB" sz="2600" dirty="0" smtClean="0"/>
              <a:t>B x D = IF</a:t>
            </a:r>
          </a:p>
          <a:p>
            <a:pPr marL="0" indent="0">
              <a:buNone/>
            </a:pPr>
            <a:r>
              <a:rPr lang="en-GB" sz="2600" dirty="0" smtClean="0"/>
              <a:t>A x D = GI</a:t>
            </a:r>
          </a:p>
          <a:p>
            <a:pPr marL="0" indent="0">
              <a:buNone/>
            </a:pPr>
            <a:r>
              <a:rPr lang="en-GB" sz="2600" dirty="0" smtClean="0"/>
              <a:t>C x D = ID</a:t>
            </a:r>
          </a:p>
          <a:p>
            <a:pPr marL="0" indent="0">
              <a:buNone/>
            </a:pPr>
            <a:r>
              <a:rPr lang="en-GB" sz="2600" dirty="0" smtClean="0"/>
              <a:t>GJ x D = DJ</a:t>
            </a:r>
          </a:p>
          <a:p>
            <a:pPr marL="0" indent="0">
              <a:buNone/>
            </a:pPr>
            <a:r>
              <a:rPr lang="en-GB" sz="2600" dirty="0" smtClean="0"/>
              <a:t>I x D = F</a:t>
            </a:r>
          </a:p>
          <a:p>
            <a:pPr marL="0" indent="0">
              <a:buNone/>
            </a:pPr>
            <a:r>
              <a:rPr lang="en-GB" sz="2600" dirty="0" smtClean="0"/>
              <a:t>H x D = IJ </a:t>
            </a:r>
          </a:p>
          <a:p>
            <a:pPr marL="0" indent="0">
              <a:buNone/>
            </a:pPr>
            <a:r>
              <a:rPr lang="en-GB" sz="2600" dirty="0" smtClean="0"/>
              <a:t>F x D = AI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183330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Chocolate buttons cost 60p and packets of crisps cost 70p.</a:t>
            </a:r>
          </a:p>
          <a:p>
            <a:pPr marL="0" indent="0">
              <a:buNone/>
            </a:pPr>
            <a:r>
              <a:rPr lang="en-GB" dirty="0" smtClean="0"/>
              <a:t>David spends £6 on treats and buys twice as many packets of crisps as chocolate buttons.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How many of each did he buy?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If he spent £12.40 and bought four times as many packets of chocolate buttons as packets of crisps, how many of each did he buy?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3" t="32460" r="40489" b="27218"/>
          <a:stretch/>
        </p:blipFill>
        <p:spPr bwMode="auto">
          <a:xfrm>
            <a:off x="1367644" y="177621"/>
            <a:ext cx="1080120" cy="1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4" t="31010" r="44378" b="26490"/>
          <a:stretch/>
        </p:blipFill>
        <p:spPr bwMode="auto">
          <a:xfrm>
            <a:off x="7283292" y="60358"/>
            <a:ext cx="864096" cy="127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215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Numbers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Find two consecutive numbers with the total of 35.</a:t>
            </a:r>
          </a:p>
          <a:p>
            <a:r>
              <a:rPr lang="en-GB" dirty="0" smtClean="0"/>
              <a:t>Find three consecutive numbers with the  total of 39. </a:t>
            </a:r>
          </a:p>
          <a:p>
            <a:r>
              <a:rPr lang="en-GB" dirty="0" smtClean="0"/>
              <a:t>Find two multiples of five with a difference of 15 and a total of 75. </a:t>
            </a:r>
          </a:p>
          <a:p>
            <a:r>
              <a:rPr lang="en-GB" dirty="0" smtClean="0"/>
              <a:t>Find three consecutive even numbers with a total of 52.</a:t>
            </a:r>
          </a:p>
          <a:p>
            <a:r>
              <a:rPr lang="en-GB" dirty="0" smtClean="0"/>
              <a:t>Find two multiples of three with a difference of 9 and a total of 57.</a:t>
            </a:r>
          </a:p>
          <a:p>
            <a:r>
              <a:rPr lang="en-GB" dirty="0" smtClean="0"/>
              <a:t>Find two numbers with a difference of 12 and a total of 86.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282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826024"/>
            <a:ext cx="8229600" cy="24768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Bag of solids (slide 3)</a:t>
            </a:r>
          </a:p>
          <a:p>
            <a:pPr marL="0" indent="0">
              <a:buNone/>
            </a:pPr>
            <a:r>
              <a:rPr lang="en-GB" dirty="0" smtClean="0"/>
              <a:t>Example: 2 cubes, triangular prism and pyramid (6 + 6 + 5 + 4 sides) or 3 prisms and a cube.</a:t>
            </a:r>
          </a:p>
          <a:p>
            <a:pPr marL="0" indent="0">
              <a:buNone/>
            </a:pPr>
            <a:r>
              <a:rPr lang="en-GB" dirty="0" smtClean="0"/>
              <a:t>All totals are possible.</a:t>
            </a:r>
          </a:p>
          <a:p>
            <a:pPr marL="0" indent="0">
              <a:buNone/>
            </a:pPr>
            <a:r>
              <a:rPr lang="en-GB" dirty="0" smtClean="0"/>
              <a:t>32 faces – example: 8 pyramids, 4 cubes and 2 pyramids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9944" y="1349152"/>
            <a:ext cx="8229600" cy="2476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 smtClean="0"/>
              <a:t>Spending Money (slide 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100p – 72p = 28p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100p – 45p = 55p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Digit sum of change given is always 10.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10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Triangle of plates (slides 4-5)</a:t>
            </a:r>
          </a:p>
          <a:p>
            <a:pPr marL="0" indent="0">
              <a:buNone/>
            </a:pPr>
            <a:r>
              <a:rPr lang="en-GB" dirty="0" smtClean="0"/>
              <a:t>7, 3, 5, 4, 6, 2 = 15</a:t>
            </a:r>
          </a:p>
          <a:p>
            <a:pPr marL="0" indent="0">
              <a:buNone/>
            </a:pPr>
            <a:r>
              <a:rPr lang="en-GB" dirty="0" smtClean="0"/>
              <a:t>7, 1, 8, 2, 6, 3 = 16</a:t>
            </a:r>
          </a:p>
          <a:p>
            <a:pPr marL="0" indent="0">
              <a:buNone/>
            </a:pPr>
            <a:r>
              <a:rPr lang="en-GB" dirty="0" smtClean="0"/>
              <a:t>5, 3, 6, 4, 4, 5 = 14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Reverse Numbers (slide 6)</a:t>
            </a:r>
          </a:p>
          <a:p>
            <a:pPr marL="0" indent="0">
              <a:buNone/>
            </a:pPr>
            <a:r>
              <a:rPr lang="en-GB" dirty="0" smtClean="0"/>
              <a:t>All answers are 99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981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4248472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 dirty="0" smtClean="0"/>
              <a:t>Four Cards (slide 7)</a:t>
            </a:r>
          </a:p>
          <a:p>
            <a:pPr marL="0" indent="0">
              <a:buNone/>
            </a:pPr>
            <a:r>
              <a:rPr lang="en-GB" dirty="0" smtClean="0"/>
              <a:t>23 + 4 = 27   23 + 8 = 31</a:t>
            </a:r>
          </a:p>
          <a:p>
            <a:pPr marL="0" indent="0">
              <a:buNone/>
            </a:pPr>
            <a:r>
              <a:rPr lang="en-GB" dirty="0" smtClean="0"/>
              <a:t>24 + 3 = 27   24 + 8 = 32</a:t>
            </a:r>
          </a:p>
          <a:p>
            <a:pPr marL="0" indent="0">
              <a:buNone/>
            </a:pPr>
            <a:r>
              <a:rPr lang="en-GB" dirty="0" smtClean="0"/>
              <a:t>28 + 3 = 31   28 + 4 = 32</a:t>
            </a:r>
          </a:p>
          <a:p>
            <a:pPr marL="0" indent="0">
              <a:buNone/>
            </a:pPr>
            <a:r>
              <a:rPr lang="en-GB" dirty="0" smtClean="0"/>
              <a:t>32 + 4 = 36   32 + 8 = 40</a:t>
            </a:r>
          </a:p>
          <a:p>
            <a:pPr marL="0" indent="0">
              <a:buNone/>
            </a:pPr>
            <a:r>
              <a:rPr lang="en-GB" dirty="0" smtClean="0"/>
              <a:t>34 + 2 = 36   34 + 8 = 42</a:t>
            </a:r>
          </a:p>
          <a:p>
            <a:pPr marL="0" indent="0">
              <a:buNone/>
            </a:pPr>
            <a:r>
              <a:rPr lang="en-GB" dirty="0" smtClean="0"/>
              <a:t>38 + 2 = 40   38 + 4 = 42</a:t>
            </a:r>
          </a:p>
          <a:p>
            <a:pPr marL="0" indent="0">
              <a:buNone/>
            </a:pPr>
            <a:r>
              <a:rPr lang="en-GB" dirty="0" smtClean="0"/>
              <a:t>42 + 3 = 45   42 + 8 = 50</a:t>
            </a:r>
          </a:p>
          <a:p>
            <a:pPr marL="0" indent="0">
              <a:buNone/>
            </a:pPr>
            <a:r>
              <a:rPr lang="en-GB" dirty="0" smtClean="0"/>
              <a:t>43 + 2 = 45   43 + 8 =51</a:t>
            </a:r>
          </a:p>
          <a:p>
            <a:pPr marL="0" indent="0">
              <a:buNone/>
            </a:pPr>
            <a:r>
              <a:rPr lang="en-GB" dirty="0" smtClean="0"/>
              <a:t>48 + 2 = 50   48 + 3 = 51</a:t>
            </a:r>
          </a:p>
          <a:p>
            <a:pPr marL="0" indent="0">
              <a:buNone/>
            </a:pPr>
            <a:r>
              <a:rPr lang="en-GB" dirty="0" smtClean="0"/>
              <a:t>82 + 3 = 85   82 + 4 = 86</a:t>
            </a:r>
          </a:p>
          <a:p>
            <a:pPr marL="0" indent="0">
              <a:buNone/>
            </a:pPr>
            <a:r>
              <a:rPr lang="en-GB" dirty="0" smtClean="0"/>
              <a:t>83 + 2 = 85   83 + 4 = 87</a:t>
            </a:r>
          </a:p>
          <a:p>
            <a:pPr marL="0" indent="0">
              <a:buNone/>
            </a:pPr>
            <a:r>
              <a:rPr lang="en-GB" dirty="0" smtClean="0"/>
              <a:t>84 + 2 = 86   84 + 3 = 87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283968" y="548680"/>
            <a:ext cx="4536504" cy="60486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Repeated totals because digits are repeated in ones column e.g. 42 + 3 = 43 + 2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Highest total = 87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165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That’s Different (slide 8)</a:t>
            </a:r>
          </a:p>
          <a:p>
            <a:pPr marL="0" indent="0">
              <a:buNone/>
            </a:pPr>
            <a:r>
              <a:rPr lang="en-GB" dirty="0" smtClean="0"/>
              <a:t>97 – 43 = 54     97 – 34 = 63</a:t>
            </a:r>
          </a:p>
          <a:p>
            <a:pPr marL="0" indent="0">
              <a:buNone/>
            </a:pPr>
            <a:r>
              <a:rPr lang="en-GB" dirty="0" smtClean="0"/>
              <a:t>94 – 73 = 21     94 – 37 = 57</a:t>
            </a:r>
          </a:p>
          <a:p>
            <a:pPr marL="0" indent="0">
              <a:buNone/>
            </a:pPr>
            <a:r>
              <a:rPr lang="en-GB" dirty="0" smtClean="0"/>
              <a:t>93 – 74 = 19     93 – 47 = 46</a:t>
            </a:r>
          </a:p>
          <a:p>
            <a:pPr marL="0" indent="0">
              <a:buNone/>
            </a:pPr>
            <a:r>
              <a:rPr lang="en-GB" dirty="0" smtClean="0"/>
              <a:t>79 – 43 = 36     79 – 34 = 45</a:t>
            </a:r>
          </a:p>
          <a:p>
            <a:pPr marL="0" indent="0">
              <a:buNone/>
            </a:pPr>
            <a:r>
              <a:rPr lang="en-GB" dirty="0" smtClean="0"/>
              <a:t>74 – 39 = 35     73 – 49 = 24</a:t>
            </a:r>
          </a:p>
          <a:p>
            <a:pPr marL="0" indent="0">
              <a:buNone/>
            </a:pPr>
            <a:r>
              <a:rPr lang="en-GB" dirty="0" smtClean="0"/>
              <a:t>49 – 37 = 12     47 – 39 = 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Smallest difference is 8</a:t>
            </a:r>
          </a:p>
        </p:txBody>
      </p:sp>
    </p:spTree>
    <p:extLst>
      <p:ext uri="{BB962C8B-B14F-4D97-AF65-F5344CB8AC3E}">
        <p14:creationId xmlns:p14="http://schemas.microsoft.com/office/powerpoint/2010/main" val="1699606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Straws (slide 9) </a:t>
            </a:r>
          </a:p>
          <a:p>
            <a:pPr marL="0" indent="0">
              <a:buNone/>
            </a:pPr>
            <a:r>
              <a:rPr lang="en-GB" dirty="0" smtClean="0"/>
              <a:t>Irregular quadrilateral/Trapezium using 8, 8, 8, 13 or 13, 13, 13,8</a:t>
            </a:r>
          </a:p>
          <a:p>
            <a:pPr marL="0" indent="0">
              <a:buNone/>
            </a:pPr>
            <a:r>
              <a:rPr lang="en-GB" dirty="0" smtClean="0"/>
              <a:t>Rhombus/Square using 8, 8, 8, 8 or 13, 13, 13, 13</a:t>
            </a:r>
          </a:p>
          <a:p>
            <a:pPr marL="0" indent="0">
              <a:buNone/>
            </a:pPr>
            <a:r>
              <a:rPr lang="en-GB" dirty="0" smtClean="0"/>
              <a:t>Parallelogram/Rectangle using 8, 8, 13, 13</a:t>
            </a:r>
          </a:p>
          <a:p>
            <a:pPr marL="0" indent="0">
              <a:buNone/>
            </a:pPr>
            <a:r>
              <a:rPr lang="en-GB" dirty="0" smtClean="0"/>
              <a:t>Kite/Delta using 8, 8, 13, 13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39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3549"/>
            <a:ext cx="3384377" cy="1143000"/>
          </a:xfrm>
        </p:spPr>
        <p:txBody>
          <a:bodyPr/>
          <a:lstStyle/>
          <a:p>
            <a:r>
              <a:rPr lang="en-GB" dirty="0" smtClean="0"/>
              <a:t>Bag of Solids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Maddie has a bag containing triangular based pyramids, triangular prisms and cubes. </a:t>
            </a:r>
          </a:p>
          <a:p>
            <a:pPr marL="0" indent="0">
              <a:buNone/>
            </a:pPr>
            <a:r>
              <a:rPr lang="en-GB" sz="2400" dirty="0" smtClean="0"/>
              <a:t>She picks 4 shapes out of the bag and the total number of faces is 21. 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What shapes did she pick?</a:t>
            </a:r>
          </a:p>
          <a:p>
            <a:r>
              <a:rPr lang="en-GB" sz="2400" dirty="0" smtClean="0"/>
              <a:t>Choosing different combinations of the shapes, which totals are possible between 15 and 25?</a:t>
            </a:r>
          </a:p>
          <a:p>
            <a:r>
              <a:rPr lang="en-GB" sz="2400" dirty="0" smtClean="0"/>
              <a:t>If she picks a different number of shapes with a total of 32 faces, what could the shapes be?</a:t>
            </a:r>
            <a:endParaRPr lang="en-GB" sz="2400" dirty="0"/>
          </a:p>
          <a:p>
            <a:r>
              <a:rPr lang="en-GB" sz="2400" dirty="0" smtClean="0"/>
              <a:t>What if there were some cylinders or cones in the bag as well? 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6" t="36089" r="42417" b="31955"/>
          <a:stretch/>
        </p:blipFill>
        <p:spPr bwMode="auto">
          <a:xfrm>
            <a:off x="7452320" y="260648"/>
            <a:ext cx="1290485" cy="11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4" t="43510" r="45567" b="39759"/>
          <a:stretch/>
        </p:blipFill>
        <p:spPr bwMode="auto">
          <a:xfrm>
            <a:off x="5508104" y="260648"/>
            <a:ext cx="1800664" cy="122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6" t="39087" r="46324" b="35336"/>
          <a:stretch/>
        </p:blipFill>
        <p:spPr bwMode="auto">
          <a:xfrm>
            <a:off x="3851920" y="260648"/>
            <a:ext cx="1167618" cy="132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9" t="29663" r="41891" b="24760"/>
          <a:stretch/>
        </p:blipFill>
        <p:spPr bwMode="auto">
          <a:xfrm>
            <a:off x="7920200" y="5661248"/>
            <a:ext cx="852163" cy="10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6" t="29086" r="39729" b="24952"/>
          <a:stretch/>
        </p:blipFill>
        <p:spPr bwMode="auto">
          <a:xfrm>
            <a:off x="6635012" y="5862234"/>
            <a:ext cx="817308" cy="8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20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09166" y="116632"/>
                <a:ext cx="4536504" cy="64087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Changes by one sixth each time.</a:t>
                </a:r>
              </a:p>
              <a:p>
                <a:pPr marL="0" indent="0">
                  <a:buNone/>
                </a:pPr>
                <a:r>
                  <a:rPr lang="en-GB" dirty="0" smtClean="0"/>
                  <a:t>More pieces would increase totals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6 </m:t>
                        </m:r>
                      </m:den>
                    </m:f>
                  </m:oMath>
                </a14:m>
                <a:r>
                  <a:rPr lang="en-GB" dirty="0" smtClean="0"/>
                  <a:t> .</a:t>
                </a:r>
              </a:p>
              <a:p>
                <a:pPr marL="0" indent="0">
                  <a:buNone/>
                </a:pPr>
                <a:r>
                  <a:rPr lang="en-GB" dirty="0" smtClean="0"/>
                  <a:t>2 cakes could be 12 sixths, </a:t>
                </a:r>
              </a:p>
              <a:p>
                <a:pPr marL="0" indent="0">
                  <a:buNone/>
                </a:pPr>
                <a:r>
                  <a:rPr lang="en-GB" dirty="0" smtClean="0"/>
                  <a:t>10 x sixths + 1 x third,</a:t>
                </a:r>
              </a:p>
              <a:p>
                <a:pPr marL="0" indent="0">
                  <a:buNone/>
                </a:pPr>
                <a:r>
                  <a:rPr lang="en-GB" dirty="0" smtClean="0"/>
                  <a:t>8 x sixths + 2 x third etc. </a:t>
                </a: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9166" y="116632"/>
                <a:ext cx="4536504" cy="6408712"/>
              </a:xfrm>
              <a:blipFill rotWithShape="1">
                <a:blip r:embed="rId2"/>
                <a:stretch>
                  <a:fillRect l="-3360" t="-1237" r="-5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59904" y="341040"/>
                <a:ext cx="4536504" cy="6408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u="sng" dirty="0" smtClean="0"/>
                  <a:t>Picnic (slide 10)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/>
                  <a:t>4 x third  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 smtClean="0"/>
                  <a:t>3 x third + sixth  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 smtClean="0"/>
                  <a:t>2 x third + 2 x sixths = 1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 smtClean="0"/>
                  <a:t>1 x third + 3 x sixths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 smtClean="0"/>
                  <a:t>4 x sixths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 smtClean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04" y="341040"/>
                <a:ext cx="4536504" cy="6408712"/>
              </a:xfrm>
              <a:prstGeom prst="rect">
                <a:avLst/>
              </a:prstGeom>
              <a:blipFill rotWithShape="1">
                <a:blip r:embed="rId3"/>
                <a:stretch>
                  <a:fillRect l="-3495" t="-1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966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31912" y="269032"/>
                <a:ext cx="4104456" cy="65527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u="sng" dirty="0" smtClean="0"/>
                  <a:t>Drinks (slide 11)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 smtClean="0"/>
                  <a:t>Examples: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 smtClean="0"/>
                  <a:t>20 drinks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 smtClean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 smtClean="0"/>
                  <a:t>18 drinks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 smtClean="0"/>
                  <a:t>16 drinks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12" y="269032"/>
                <a:ext cx="4104456" cy="6552728"/>
              </a:xfrm>
              <a:prstGeom prst="rect">
                <a:avLst/>
              </a:prstGeom>
              <a:blipFill rotWithShape="1">
                <a:blip r:embed="rId2"/>
                <a:stretch>
                  <a:fillRect l="-3709" t="-1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936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2376264"/>
          </a:xfrm>
        </p:spPr>
        <p:txBody>
          <a:bodyPr/>
          <a:lstStyle/>
          <a:p>
            <a:pPr marL="0" indent="0">
              <a:buNone/>
            </a:pPr>
            <a:r>
              <a:rPr lang="en-GB" sz="2400" u="sng" dirty="0" smtClean="0"/>
              <a:t>Dog Bowls (slides 12-13)</a:t>
            </a:r>
          </a:p>
          <a:p>
            <a:pPr marL="0" indent="0">
              <a:buNone/>
            </a:pPr>
            <a:r>
              <a:rPr lang="en-GB" sz="2400" dirty="0" smtClean="0"/>
              <a:t>4, 8, 12</a:t>
            </a:r>
          </a:p>
          <a:p>
            <a:pPr marL="0" indent="0">
              <a:buNone/>
            </a:pPr>
            <a:r>
              <a:rPr lang="en-GB" sz="2400" dirty="0" smtClean="0"/>
              <a:t>4, 6, 8, 10</a:t>
            </a:r>
          </a:p>
          <a:p>
            <a:pPr marL="0" indent="0">
              <a:buNone/>
            </a:pPr>
            <a:r>
              <a:rPr lang="en-GB" sz="2400" dirty="0" smtClean="0"/>
              <a:t>1, 3, 5, 7, 12 or 3, 5, 7, 9, 4</a:t>
            </a:r>
          </a:p>
          <a:p>
            <a:pPr marL="0" indent="0">
              <a:buNone/>
            </a:pPr>
            <a:r>
              <a:rPr lang="en-GB" sz="2400" dirty="0" smtClean="0"/>
              <a:t>e.g. 56 biscuits could 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615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591" y="60854"/>
            <a:ext cx="8925936" cy="6680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u="sng" dirty="0" smtClean="0"/>
              <a:t>Design (slide 14)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12 triangles (36)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8 triangles (24) and 3 quads (12)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4 triangles (12) and 6 quads (24)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9 quads (36)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u="sng" dirty="0" smtClean="0"/>
              <a:t>42 sides: </a:t>
            </a:r>
            <a:r>
              <a:rPr lang="en-GB" sz="2400" dirty="0" smtClean="0"/>
              <a:t>14 triangles (42)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10 triangles (30) and 3 quads (12)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6 triangles (18) and 6 quads (24)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2 triangles (12) and 9 quads (36)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u="sng" dirty="0" smtClean="0"/>
              <a:t>With pentagons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1 pent (5) 3 triangles (9) 7 quads (28)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1 pent (5) 7 triangles (21) 4 quads (16)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1 pent (5) 11 triangles (33) 1 quad (4)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2 pent (10) 4 triangles (12) 5 quads (20)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2 pent (10) 8 triangles (24) 2 quads (8)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23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3240360"/>
          </a:xfrm>
        </p:spPr>
        <p:txBody>
          <a:bodyPr/>
          <a:lstStyle/>
          <a:p>
            <a:pPr marL="0" indent="0">
              <a:buNone/>
            </a:pPr>
            <a:r>
              <a:rPr lang="en-GB" sz="2400" u="sng" dirty="0" smtClean="0"/>
              <a:t>In the Corner (slide 15)</a:t>
            </a:r>
          </a:p>
          <a:p>
            <a:pPr marL="0" indent="0">
              <a:buNone/>
            </a:pPr>
            <a:r>
              <a:rPr lang="en-GB" sz="2400" dirty="0" smtClean="0"/>
              <a:t>See 8 faces </a:t>
            </a:r>
          </a:p>
          <a:p>
            <a:pPr marL="0" indent="0">
              <a:buNone/>
            </a:pPr>
            <a:r>
              <a:rPr lang="en-GB" sz="2400" dirty="0" smtClean="0"/>
              <a:t>Dots for example: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78624"/>
              </p:ext>
            </p:extLst>
          </p:nvPr>
        </p:nvGraphicFramePr>
        <p:xfrm>
          <a:off x="323528" y="1628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Dice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Dice</a:t>
                      </a:r>
                      <a:r>
                        <a:rPr lang="en-GB" baseline="0" dirty="0" smtClean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Dice</a:t>
                      </a:r>
                      <a:r>
                        <a:rPr lang="en-GB" baseline="0" dirty="0" smtClean="0"/>
                        <a:t>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Total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4, 5, 6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1, 3, 2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4, 5, 6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5, 6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4, 5, 6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41 (highest)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1, 2, 3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1, 2, 3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(lowest)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122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08712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Flowers (slide 16)</a:t>
            </a:r>
          </a:p>
          <a:p>
            <a:pPr marL="0" indent="0">
              <a:buNone/>
            </a:pPr>
            <a:r>
              <a:rPr lang="en-GB" sz="2400" dirty="0" smtClean="0"/>
              <a:t>3,3,3,3,3 = 15         3,3,3,3,4 = 16         3,3,3,4,4 = 17</a:t>
            </a:r>
          </a:p>
          <a:p>
            <a:pPr marL="0" indent="0">
              <a:buNone/>
            </a:pPr>
            <a:r>
              <a:rPr lang="en-GB" sz="2400" dirty="0" smtClean="0"/>
              <a:t>3,3,3,4,8 = 20         3,3,3,8,8 = 25         3,3,4,4,4 = 18</a:t>
            </a:r>
          </a:p>
          <a:p>
            <a:pPr marL="0" indent="0">
              <a:buNone/>
            </a:pPr>
            <a:r>
              <a:rPr lang="en-GB" sz="2400" dirty="0" smtClean="0"/>
              <a:t>3,3,4,4,8 = 22         3,3,4,8,8 = 26          3,3,8,8,8 = 30</a:t>
            </a:r>
          </a:p>
          <a:p>
            <a:pPr marL="0" indent="0">
              <a:buNone/>
            </a:pPr>
            <a:r>
              <a:rPr lang="en-GB" sz="2400" dirty="0" smtClean="0"/>
              <a:t>3,4,4,4,4 = 19         3,4,4,4,8 = 23          3,4,4,8,8 = 27</a:t>
            </a:r>
          </a:p>
          <a:p>
            <a:pPr marL="0" indent="0">
              <a:buNone/>
            </a:pPr>
            <a:r>
              <a:rPr lang="en-GB" sz="2400" dirty="0" smtClean="0"/>
              <a:t>3,4,8,8,8 = 31        3,8,8,8,8,= 35           4,4,4,4,4 = 20</a:t>
            </a:r>
          </a:p>
          <a:p>
            <a:pPr marL="0" indent="0">
              <a:buNone/>
            </a:pPr>
            <a:r>
              <a:rPr lang="en-GB" sz="2400" dirty="0" smtClean="0"/>
              <a:t>4,4,4,4,8 = 24        4,4,4,8,8 = 20          4,4,4,4,8 = 24</a:t>
            </a:r>
          </a:p>
          <a:p>
            <a:pPr marL="0" indent="0">
              <a:buNone/>
            </a:pPr>
            <a:r>
              <a:rPr lang="en-GB" sz="2400" dirty="0" smtClean="0"/>
              <a:t>4,4,4,8,8 =,28        4,4,8,8,8,=,32          4,8,8,8,8,=,36</a:t>
            </a:r>
          </a:p>
          <a:p>
            <a:pPr marL="0" indent="0">
              <a:buNone/>
            </a:pPr>
            <a:r>
              <a:rPr lang="en-GB" sz="2400" dirty="0" smtClean="0"/>
              <a:t>8,8,8,8,8 = 40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6266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 smtClean="0"/>
              <a:t>Gifts (slide 17)</a:t>
            </a:r>
          </a:p>
          <a:p>
            <a:pPr marL="0" indent="0">
              <a:buNone/>
            </a:pPr>
            <a:r>
              <a:rPr lang="en-GB" sz="2800" dirty="0" smtClean="0"/>
              <a:t>10,10,10,10,10,10 = £60 minus 2 tokens = £40</a:t>
            </a:r>
          </a:p>
          <a:p>
            <a:pPr marL="0" indent="0">
              <a:buNone/>
            </a:pPr>
            <a:r>
              <a:rPr lang="en-GB" sz="2800" dirty="0" smtClean="0"/>
              <a:t>10,10,10,10,10,15 = £65 minus 2 tokens = £45 or £40</a:t>
            </a:r>
          </a:p>
          <a:p>
            <a:pPr marL="0" indent="0">
              <a:buNone/>
            </a:pPr>
            <a:r>
              <a:rPr lang="en-GB" sz="2800" dirty="0" smtClean="0"/>
              <a:t>10,10,10,10,15,15 = £70 minus 2 tokens = £50, £45 or £40</a:t>
            </a:r>
          </a:p>
          <a:p>
            <a:pPr marL="0" indent="0">
              <a:buNone/>
            </a:pPr>
            <a:r>
              <a:rPr lang="en-GB" sz="2800" dirty="0" smtClean="0"/>
              <a:t>10,10,10,15,15,15 = £75 minus 2 tokens = £55, £50 or £45</a:t>
            </a:r>
          </a:p>
          <a:p>
            <a:pPr marL="0" indent="0">
              <a:buNone/>
            </a:pPr>
            <a:r>
              <a:rPr lang="en-GB" sz="2800" dirty="0" smtClean="0"/>
              <a:t>10,10,15,15,15,15 = £80 minus 2 tokens = £60, £55 or £50</a:t>
            </a:r>
          </a:p>
          <a:p>
            <a:pPr marL="0" indent="0">
              <a:buNone/>
            </a:pPr>
            <a:r>
              <a:rPr lang="en-GB" sz="2800" dirty="0" smtClean="0"/>
              <a:t>10,15,15,15,15,15 = £85 minus 2 tokens = £60 or £55</a:t>
            </a:r>
          </a:p>
          <a:p>
            <a:pPr marL="0" indent="0">
              <a:buNone/>
            </a:pPr>
            <a:r>
              <a:rPr lang="en-GB" sz="2800" dirty="0" smtClean="0"/>
              <a:t>15,15,15,15,15,15 = £90 minus 2 tokens = £60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u="sng" dirty="0" smtClean="0"/>
              <a:t>Square Squares (slides 18-19)</a:t>
            </a:r>
          </a:p>
          <a:p>
            <a:pPr marL="0" indent="0">
              <a:buNone/>
            </a:pPr>
            <a:r>
              <a:rPr lang="en-GB" sz="2800" dirty="0" smtClean="0"/>
              <a:t>23 + 34 = 57  and 24 + 33 = 57</a:t>
            </a:r>
          </a:p>
          <a:p>
            <a:pPr marL="0" indent="0">
              <a:buNone/>
            </a:pPr>
            <a:r>
              <a:rPr lang="en-GB" sz="2800" dirty="0" smtClean="0"/>
              <a:t>Always equal</a:t>
            </a:r>
          </a:p>
          <a:p>
            <a:pPr marL="0" indent="0">
              <a:buNone/>
            </a:pPr>
            <a:r>
              <a:rPr lang="en-GB" sz="2800" dirty="0" smtClean="0"/>
              <a:t>n + n + 11 = n + 1 + n + 10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6784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Cutting String (slide 20)</a:t>
            </a:r>
          </a:p>
          <a:p>
            <a:pPr marL="0" indent="0">
              <a:buNone/>
            </a:pPr>
            <a:r>
              <a:rPr lang="en-GB" dirty="0" smtClean="0"/>
              <a:t>29 = 7 x 4 + 1 or 9 x 3 +2</a:t>
            </a:r>
          </a:p>
          <a:p>
            <a:pPr marL="0" indent="0">
              <a:buNone/>
            </a:pPr>
            <a:r>
              <a:rPr lang="en-GB" dirty="0" smtClean="0"/>
              <a:t>41 = 10 x 4 + 1 or 13 x 3 +2</a:t>
            </a:r>
          </a:p>
          <a:p>
            <a:pPr marL="0" indent="0">
              <a:buNone/>
            </a:pPr>
            <a:r>
              <a:rPr lang="en-GB" dirty="0" smtClean="0"/>
              <a:t>53 = 13 x 4 + 1 or 17 x 3 + 2</a:t>
            </a:r>
          </a:p>
          <a:p>
            <a:pPr marL="0" indent="0">
              <a:buNone/>
            </a:pPr>
            <a:r>
              <a:rPr lang="en-GB" dirty="0" smtClean="0"/>
              <a:t>65 = 16 x 4 + 1 or 21 x 3 = 2</a:t>
            </a:r>
          </a:p>
          <a:p>
            <a:pPr marL="0" indent="0">
              <a:buNone/>
            </a:pPr>
            <a:r>
              <a:rPr lang="en-GB" dirty="0" smtClean="0"/>
              <a:t>77 = 19 x 4 + 1 or 25 x 3 + 2</a:t>
            </a:r>
          </a:p>
          <a:p>
            <a:pPr marL="0" indent="0">
              <a:buNone/>
            </a:pPr>
            <a:r>
              <a:rPr lang="en-GB" dirty="0" smtClean="0"/>
              <a:t>Increase by 12 because 3 x 4 = 12</a:t>
            </a:r>
          </a:p>
          <a:p>
            <a:pPr marL="0" indent="0">
              <a:buNone/>
            </a:pPr>
            <a:r>
              <a:rPr lang="en-GB" dirty="0" smtClean="0"/>
              <a:t>Fours go up in 3s, threes go up in 4s.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506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 dirty="0" smtClean="0"/>
              <a:t>Sweet Treats (slide 21)</a:t>
            </a:r>
          </a:p>
          <a:p>
            <a:pPr marL="0" indent="0">
              <a:buNone/>
            </a:pPr>
            <a:r>
              <a:rPr lang="en-GB" dirty="0" smtClean="0"/>
              <a:t>53g, 38g, 49g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Tables Teaser (slide 22)</a:t>
            </a:r>
          </a:p>
          <a:p>
            <a:pPr marL="0" indent="0">
              <a:buNone/>
            </a:pPr>
            <a:r>
              <a:rPr lang="en-GB" dirty="0" smtClean="0"/>
              <a:t>1 = G</a:t>
            </a:r>
          </a:p>
          <a:p>
            <a:pPr marL="0" indent="0">
              <a:buNone/>
            </a:pPr>
            <a:r>
              <a:rPr lang="en-GB" dirty="0" smtClean="0"/>
              <a:t>2 = I</a:t>
            </a:r>
          </a:p>
          <a:p>
            <a:pPr marL="0" indent="0">
              <a:buNone/>
            </a:pPr>
            <a:r>
              <a:rPr lang="en-GB" dirty="0" smtClean="0"/>
              <a:t>3 = A</a:t>
            </a:r>
          </a:p>
          <a:p>
            <a:pPr marL="0" indent="0">
              <a:buNone/>
            </a:pPr>
            <a:r>
              <a:rPr lang="en-GB" dirty="0" smtClean="0"/>
              <a:t>4 = D</a:t>
            </a:r>
          </a:p>
          <a:p>
            <a:pPr marL="0" indent="0">
              <a:buNone/>
            </a:pPr>
            <a:r>
              <a:rPr lang="en-GB" dirty="0" smtClean="0"/>
              <a:t>5 = H</a:t>
            </a:r>
          </a:p>
          <a:p>
            <a:pPr marL="0" indent="0">
              <a:buNone/>
            </a:pPr>
            <a:r>
              <a:rPr lang="en-GB" dirty="0" smtClean="0"/>
              <a:t>6 = C</a:t>
            </a:r>
          </a:p>
          <a:p>
            <a:pPr marL="0" indent="0">
              <a:buNone/>
            </a:pPr>
            <a:r>
              <a:rPr lang="en-GB" dirty="0" smtClean="0"/>
              <a:t>7 = B</a:t>
            </a:r>
          </a:p>
          <a:p>
            <a:pPr marL="0" indent="0">
              <a:buNone/>
            </a:pPr>
            <a:r>
              <a:rPr lang="en-GB" dirty="0" smtClean="0"/>
              <a:t>8 = F</a:t>
            </a:r>
          </a:p>
          <a:p>
            <a:pPr marL="0" indent="0">
              <a:buNone/>
            </a:pPr>
            <a:r>
              <a:rPr lang="en-GB" dirty="0" smtClean="0"/>
              <a:t>9 = 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751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 smtClean="0"/>
              <a:t>Treats (slide 23)</a:t>
            </a:r>
          </a:p>
          <a:p>
            <a:pPr marL="0" indent="0">
              <a:buNone/>
            </a:pPr>
            <a:r>
              <a:rPr lang="en-GB" dirty="0" smtClean="0"/>
              <a:t>6 x 70p plus 3 x 60p</a:t>
            </a:r>
          </a:p>
          <a:p>
            <a:pPr marL="0" indent="0">
              <a:buNone/>
            </a:pPr>
            <a:r>
              <a:rPr lang="en-GB" dirty="0" smtClean="0"/>
              <a:t>16 x 60p plus 4 x 70p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 smtClean="0"/>
              <a:t>Find the Numbers slide 24)</a:t>
            </a:r>
          </a:p>
          <a:p>
            <a:pPr marL="0" indent="0">
              <a:buNone/>
            </a:pPr>
            <a:r>
              <a:rPr lang="en-GB" dirty="0" smtClean="0"/>
              <a:t>17, 18</a:t>
            </a:r>
          </a:p>
          <a:p>
            <a:pPr marL="0" indent="0">
              <a:buNone/>
            </a:pPr>
            <a:r>
              <a:rPr lang="en-GB" dirty="0" smtClean="0"/>
              <a:t>12, 13, 14</a:t>
            </a:r>
          </a:p>
          <a:p>
            <a:pPr marL="0" indent="0">
              <a:buNone/>
            </a:pPr>
            <a:r>
              <a:rPr lang="en-GB" dirty="0" smtClean="0"/>
              <a:t>30, 45</a:t>
            </a:r>
          </a:p>
          <a:p>
            <a:pPr marL="0" indent="0">
              <a:buNone/>
            </a:pPr>
            <a:r>
              <a:rPr lang="en-GB" dirty="0" smtClean="0"/>
              <a:t>15, 17, 19</a:t>
            </a:r>
          </a:p>
          <a:p>
            <a:pPr marL="0" indent="0">
              <a:buNone/>
            </a:pPr>
            <a:r>
              <a:rPr lang="en-GB" dirty="0" smtClean="0"/>
              <a:t>10, 12, 14, 16</a:t>
            </a:r>
          </a:p>
          <a:p>
            <a:pPr marL="0" indent="0">
              <a:buNone/>
            </a:pPr>
            <a:r>
              <a:rPr lang="en-GB" dirty="0" smtClean="0"/>
              <a:t>24, 33</a:t>
            </a:r>
          </a:p>
          <a:p>
            <a:pPr marL="0" indent="0">
              <a:buNone/>
            </a:pPr>
            <a:r>
              <a:rPr lang="en-GB" dirty="0" smtClean="0"/>
              <a:t>37, 49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86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Triangle of 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 need 6 plates/bowls and 27 counters.</a:t>
            </a:r>
          </a:p>
          <a:p>
            <a:pPr marL="0" indent="0">
              <a:buNone/>
            </a:pPr>
            <a:r>
              <a:rPr lang="en-GB" dirty="0" smtClean="0"/>
              <a:t>Arrange the plates/bowls in a triangle. 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3707904" y="2924944"/>
            <a:ext cx="936104" cy="95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2627784" y="4077072"/>
            <a:ext cx="936104" cy="95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4715784" y="4077072"/>
            <a:ext cx="936104" cy="95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2227196" y="5293556"/>
            <a:ext cx="936104" cy="95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3707904" y="5323001"/>
            <a:ext cx="936104" cy="95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5148064" y="5278135"/>
            <a:ext cx="936104" cy="95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80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Triangle of plates continued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all of the counters so that each line of 3 plates/bowls has a total of 15 counters. </a:t>
            </a:r>
          </a:p>
          <a:p>
            <a:r>
              <a:rPr lang="en-GB" dirty="0" smtClean="0"/>
              <a:t>Can you do it so each line of 3 plates/bowls has a total of 16 counters? </a:t>
            </a:r>
          </a:p>
          <a:p>
            <a:r>
              <a:rPr lang="en-GB" dirty="0" smtClean="0"/>
              <a:t>Can you make any other totals?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12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Reverse Numbers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dirty="0" smtClean="0"/>
              <a:t>Make a 3 digit number where the hundreds digit is one more than the ones digit. E.g.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Reverse the digits to make a new three digit number and subtract the smaller one from the bigger one. E.g.</a:t>
            </a:r>
          </a:p>
          <a:p>
            <a:pPr marL="0" indent="0">
              <a:buNone/>
            </a:pPr>
            <a:r>
              <a:rPr lang="en-GB" sz="2800" dirty="0" smtClean="0"/>
              <a:t>312 – 213 = ?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Repeat for at least five numbers. </a:t>
            </a:r>
          </a:p>
          <a:p>
            <a:r>
              <a:rPr lang="en-GB" sz="2800" dirty="0" smtClean="0"/>
              <a:t>What do you notice? </a:t>
            </a:r>
          </a:p>
          <a:p>
            <a:r>
              <a:rPr lang="en-GB" sz="2800" dirty="0" smtClean="0"/>
              <a:t>Is it true for other numbers? </a:t>
            </a:r>
            <a:endParaRPr lang="en-GB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563888" y="1916832"/>
            <a:ext cx="1224136" cy="126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312</a:t>
            </a:r>
            <a:endParaRPr lang="en-GB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7236296" y="3717032"/>
            <a:ext cx="1224136" cy="126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213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12918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 Cards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Use these 4 cards</a:t>
            </a:r>
          </a:p>
          <a:p>
            <a:endParaRPr lang="en-GB" dirty="0"/>
          </a:p>
          <a:p>
            <a:r>
              <a:rPr lang="en-GB" dirty="0" smtClean="0"/>
              <a:t>Choose three of the cards to make a 2 digit number and a single digit number. </a:t>
            </a:r>
          </a:p>
          <a:p>
            <a:r>
              <a:rPr lang="en-GB" dirty="0" smtClean="0"/>
              <a:t>Add them together. </a:t>
            </a:r>
          </a:p>
          <a:p>
            <a:r>
              <a:rPr lang="en-GB" dirty="0" smtClean="0"/>
              <a:t>What different totals can you make? </a:t>
            </a:r>
          </a:p>
          <a:p>
            <a:r>
              <a:rPr lang="en-GB" dirty="0" smtClean="0"/>
              <a:t>How can you keep track of your thinking?</a:t>
            </a:r>
          </a:p>
          <a:p>
            <a:r>
              <a:rPr lang="en-GB" dirty="0" smtClean="0"/>
              <a:t>Why are some of the totals repeated?</a:t>
            </a:r>
          </a:p>
          <a:p>
            <a:r>
              <a:rPr lang="en-GB" dirty="0" smtClean="0"/>
              <a:t>What is the highest total? How do you know?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913911" y="1283169"/>
            <a:ext cx="86409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4</a:t>
            </a:r>
            <a:endParaRPr lang="en-GB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5077014" y="1283169"/>
            <a:ext cx="86409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8</a:t>
            </a:r>
            <a:endParaRPr lang="en-GB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6228184" y="1283169"/>
            <a:ext cx="86409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3</a:t>
            </a:r>
            <a:endParaRPr lang="en-GB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7308304" y="1283169"/>
            <a:ext cx="86409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2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783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That’s Different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Choose from these cards</a:t>
            </a:r>
          </a:p>
          <a:p>
            <a:endParaRPr lang="en-GB" dirty="0" smtClean="0"/>
          </a:p>
          <a:p>
            <a:r>
              <a:rPr lang="en-GB" dirty="0" smtClean="0"/>
              <a:t>Make two 2 digit numbers and find the difference between them. </a:t>
            </a:r>
          </a:p>
          <a:p>
            <a:r>
              <a:rPr lang="en-GB" dirty="0" smtClean="0"/>
              <a:t>How many different results can you get?</a:t>
            </a:r>
          </a:p>
          <a:p>
            <a:r>
              <a:rPr lang="en-GB" dirty="0" smtClean="0"/>
              <a:t>What is the smallest result? How do you know?</a:t>
            </a:r>
          </a:p>
          <a:p>
            <a:r>
              <a:rPr lang="en-GB" dirty="0" smtClean="0"/>
              <a:t>What if you swapped the 4 and 3 cards for 5 and 6 cards?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076056" y="1700808"/>
            <a:ext cx="86409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4</a:t>
            </a:r>
            <a:endParaRPr lang="en-GB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8172400" y="1700808"/>
            <a:ext cx="86409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9</a:t>
            </a:r>
            <a:endParaRPr lang="en-GB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7164288" y="1700808"/>
            <a:ext cx="86409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3</a:t>
            </a:r>
            <a:endParaRPr lang="en-GB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6156176" y="1700808"/>
            <a:ext cx="86409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7</a:t>
            </a:r>
            <a:endParaRPr lang="en-GB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2627784" y="5445224"/>
            <a:ext cx="86409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6</a:t>
            </a:r>
            <a:endParaRPr lang="en-GB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210290" y="5445224"/>
            <a:ext cx="86409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5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8450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You will need straws 8cm and 13cm long.</a:t>
            </a:r>
          </a:p>
          <a:p>
            <a:r>
              <a:rPr lang="en-GB" sz="2800" dirty="0" smtClean="0"/>
              <a:t>Use four straws as the side of a quadrilateral. </a:t>
            </a:r>
          </a:p>
          <a:p>
            <a:r>
              <a:rPr lang="en-GB" sz="2800" dirty="0" smtClean="0"/>
              <a:t>Draw the shape you make and name it accurately. </a:t>
            </a:r>
          </a:p>
          <a:p>
            <a:r>
              <a:rPr lang="en-GB" sz="2800" dirty="0" smtClean="0"/>
              <a:t>How many different quadrilaterals can you make? </a:t>
            </a:r>
          </a:p>
          <a:p>
            <a:r>
              <a:rPr lang="en-GB" sz="2800" dirty="0" smtClean="0"/>
              <a:t>How many can you make that have two 8cm and two 13cm straws? </a:t>
            </a:r>
            <a:endParaRPr lang="en-GB" dirty="0" smtClean="0"/>
          </a:p>
          <a:p>
            <a:r>
              <a:rPr lang="en-GB" sz="2800" dirty="0" smtClean="0"/>
              <a:t>If you used two other lengths of straws such as 9cm and 12cm, can you still make the same quadrilaterals?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37702" r="37543" b="25962"/>
          <a:stretch/>
        </p:blipFill>
        <p:spPr bwMode="auto">
          <a:xfrm>
            <a:off x="6588224" y="260648"/>
            <a:ext cx="2031590" cy="132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906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2576</Words>
  <Application>Microsoft Office PowerPoint</Application>
  <PresentationFormat>On-screen Show (4:3)</PresentationFormat>
  <Paragraphs>344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Year 3/4 Problem Solving </vt:lpstr>
      <vt:lpstr>Spending Money </vt:lpstr>
      <vt:lpstr>Bag of Solids </vt:lpstr>
      <vt:lpstr>Triangle of plates</vt:lpstr>
      <vt:lpstr>Triangle of plates continued </vt:lpstr>
      <vt:lpstr>Reverse Numbers </vt:lpstr>
      <vt:lpstr>Four Cards</vt:lpstr>
      <vt:lpstr>That’s Different</vt:lpstr>
      <vt:lpstr>Straws</vt:lpstr>
      <vt:lpstr>Picnic</vt:lpstr>
      <vt:lpstr>Drinks</vt:lpstr>
      <vt:lpstr>Dog Bowls</vt:lpstr>
      <vt:lpstr>Dog Bowls continued </vt:lpstr>
      <vt:lpstr>Designs </vt:lpstr>
      <vt:lpstr>In the Corner </vt:lpstr>
      <vt:lpstr>Flowers</vt:lpstr>
      <vt:lpstr>Gifts </vt:lpstr>
      <vt:lpstr>Square Squares</vt:lpstr>
      <vt:lpstr>PowerPoint Presentation</vt:lpstr>
      <vt:lpstr>Cutting String</vt:lpstr>
      <vt:lpstr>Sweet Treats </vt:lpstr>
      <vt:lpstr>Tables Teaser</vt:lpstr>
      <vt:lpstr>Treats </vt:lpstr>
      <vt:lpstr>Find the Numbers 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3/4 Problem Solving </dc:title>
  <dc:creator>K Tonner</dc:creator>
  <cp:lastModifiedBy>K Tonner</cp:lastModifiedBy>
  <cp:revision>28</cp:revision>
  <dcterms:created xsi:type="dcterms:W3CDTF">2020-05-14T20:50:49Z</dcterms:created>
  <dcterms:modified xsi:type="dcterms:W3CDTF">2020-05-21T14:30:51Z</dcterms:modified>
</cp:coreProperties>
</file>