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60" r:id="rId4"/>
    <p:sldId id="258" r:id="rId5"/>
    <p:sldId id="259" r:id="rId6"/>
    <p:sldId id="264" r:id="rId7"/>
    <p:sldId id="261" r:id="rId8"/>
    <p:sldId id="262" r:id="rId9"/>
    <p:sldId id="263" r:id="rId10"/>
    <p:sldId id="265" r:id="rId1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68" d="100"/>
          <a:sy n="68" d="100"/>
        </p:scale>
        <p:origin x="132" y="19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GB"/>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940E9530-30F4-48BF-9E6C-2799C2665402}" type="datetimeFigureOut">
              <a:rPr lang="en-GB" smtClean="0"/>
              <a:t>28/05/2020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FC39B117-9C90-4C48-A892-F24A0A30BE81}" type="slidenum">
              <a:rPr lang="en-GB" smtClean="0"/>
              <a:t>‹#›</a:t>
            </a:fld>
            <a:endParaRPr lang="en-GB"/>
          </a:p>
        </p:txBody>
      </p:sp>
    </p:spTree>
    <p:extLst>
      <p:ext uri="{BB962C8B-B14F-4D97-AF65-F5344CB8AC3E}">
        <p14:creationId xmlns:p14="http://schemas.microsoft.com/office/powerpoint/2010/main" val="183001093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940E9530-30F4-48BF-9E6C-2799C2665402}" type="datetimeFigureOut">
              <a:rPr lang="en-GB" smtClean="0"/>
              <a:t>28/05/2020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FC39B117-9C90-4C48-A892-F24A0A30BE81}" type="slidenum">
              <a:rPr lang="en-GB" smtClean="0"/>
              <a:t>‹#›</a:t>
            </a:fld>
            <a:endParaRPr lang="en-GB"/>
          </a:p>
        </p:txBody>
      </p:sp>
    </p:spTree>
    <p:extLst>
      <p:ext uri="{BB962C8B-B14F-4D97-AF65-F5344CB8AC3E}">
        <p14:creationId xmlns:p14="http://schemas.microsoft.com/office/powerpoint/2010/main" val="150597533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940E9530-30F4-48BF-9E6C-2799C2665402}" type="datetimeFigureOut">
              <a:rPr lang="en-GB" smtClean="0"/>
              <a:t>28/05/2020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FC39B117-9C90-4C48-A892-F24A0A30BE81}" type="slidenum">
              <a:rPr lang="en-GB" smtClean="0"/>
              <a:t>‹#›</a:t>
            </a:fld>
            <a:endParaRPr lang="en-GB"/>
          </a:p>
        </p:txBody>
      </p:sp>
    </p:spTree>
    <p:extLst>
      <p:ext uri="{BB962C8B-B14F-4D97-AF65-F5344CB8AC3E}">
        <p14:creationId xmlns:p14="http://schemas.microsoft.com/office/powerpoint/2010/main" val="355049540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940E9530-30F4-48BF-9E6C-2799C2665402}" type="datetimeFigureOut">
              <a:rPr lang="en-GB" smtClean="0"/>
              <a:t>28/05/2020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FC39B117-9C90-4C48-A892-F24A0A30BE81}" type="slidenum">
              <a:rPr lang="en-GB" smtClean="0"/>
              <a:t>‹#›</a:t>
            </a:fld>
            <a:endParaRPr lang="en-GB"/>
          </a:p>
        </p:txBody>
      </p:sp>
    </p:spTree>
    <p:extLst>
      <p:ext uri="{BB962C8B-B14F-4D97-AF65-F5344CB8AC3E}">
        <p14:creationId xmlns:p14="http://schemas.microsoft.com/office/powerpoint/2010/main" val="347496996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GB"/>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940E9530-30F4-48BF-9E6C-2799C2665402}" type="datetimeFigureOut">
              <a:rPr lang="en-GB" smtClean="0"/>
              <a:t>28/05/2020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FC39B117-9C90-4C48-A892-F24A0A30BE81}" type="slidenum">
              <a:rPr lang="en-GB" smtClean="0"/>
              <a:t>‹#›</a:t>
            </a:fld>
            <a:endParaRPr lang="en-GB"/>
          </a:p>
        </p:txBody>
      </p:sp>
    </p:spTree>
    <p:extLst>
      <p:ext uri="{BB962C8B-B14F-4D97-AF65-F5344CB8AC3E}">
        <p14:creationId xmlns:p14="http://schemas.microsoft.com/office/powerpoint/2010/main" val="80275010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940E9530-30F4-48BF-9E6C-2799C2665402}" type="datetimeFigureOut">
              <a:rPr lang="en-GB" smtClean="0"/>
              <a:t>28/05/2020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FC39B117-9C90-4C48-A892-F24A0A30BE81}" type="slidenum">
              <a:rPr lang="en-GB" smtClean="0"/>
              <a:t>‹#›</a:t>
            </a:fld>
            <a:endParaRPr lang="en-GB"/>
          </a:p>
        </p:txBody>
      </p:sp>
    </p:spTree>
    <p:extLst>
      <p:ext uri="{BB962C8B-B14F-4D97-AF65-F5344CB8AC3E}">
        <p14:creationId xmlns:p14="http://schemas.microsoft.com/office/powerpoint/2010/main" val="63736780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GB"/>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940E9530-30F4-48BF-9E6C-2799C2665402}" type="datetimeFigureOut">
              <a:rPr lang="en-GB" smtClean="0"/>
              <a:t>28/05/2020</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FC39B117-9C90-4C48-A892-F24A0A30BE81}" type="slidenum">
              <a:rPr lang="en-GB" smtClean="0"/>
              <a:t>‹#›</a:t>
            </a:fld>
            <a:endParaRPr lang="en-GB"/>
          </a:p>
        </p:txBody>
      </p:sp>
    </p:spTree>
    <p:extLst>
      <p:ext uri="{BB962C8B-B14F-4D97-AF65-F5344CB8AC3E}">
        <p14:creationId xmlns:p14="http://schemas.microsoft.com/office/powerpoint/2010/main" val="71043955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940E9530-30F4-48BF-9E6C-2799C2665402}" type="datetimeFigureOut">
              <a:rPr lang="en-GB" smtClean="0"/>
              <a:t>28/05/2020</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FC39B117-9C90-4C48-A892-F24A0A30BE81}" type="slidenum">
              <a:rPr lang="en-GB" smtClean="0"/>
              <a:t>‹#›</a:t>
            </a:fld>
            <a:endParaRPr lang="en-GB"/>
          </a:p>
        </p:txBody>
      </p:sp>
    </p:spTree>
    <p:extLst>
      <p:ext uri="{BB962C8B-B14F-4D97-AF65-F5344CB8AC3E}">
        <p14:creationId xmlns:p14="http://schemas.microsoft.com/office/powerpoint/2010/main" val="32865591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40E9530-30F4-48BF-9E6C-2799C2665402}" type="datetimeFigureOut">
              <a:rPr lang="en-GB" smtClean="0"/>
              <a:t>28/05/2020</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FC39B117-9C90-4C48-A892-F24A0A30BE81}" type="slidenum">
              <a:rPr lang="en-GB" smtClean="0"/>
              <a:t>‹#›</a:t>
            </a:fld>
            <a:endParaRPr lang="en-GB"/>
          </a:p>
        </p:txBody>
      </p:sp>
    </p:spTree>
    <p:extLst>
      <p:ext uri="{BB962C8B-B14F-4D97-AF65-F5344CB8AC3E}">
        <p14:creationId xmlns:p14="http://schemas.microsoft.com/office/powerpoint/2010/main" val="189877577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GB"/>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40E9530-30F4-48BF-9E6C-2799C2665402}" type="datetimeFigureOut">
              <a:rPr lang="en-GB" smtClean="0"/>
              <a:t>28/05/2020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FC39B117-9C90-4C48-A892-F24A0A30BE81}" type="slidenum">
              <a:rPr lang="en-GB" smtClean="0"/>
              <a:t>‹#›</a:t>
            </a:fld>
            <a:endParaRPr lang="en-GB"/>
          </a:p>
        </p:txBody>
      </p:sp>
    </p:spTree>
    <p:extLst>
      <p:ext uri="{BB962C8B-B14F-4D97-AF65-F5344CB8AC3E}">
        <p14:creationId xmlns:p14="http://schemas.microsoft.com/office/powerpoint/2010/main" val="54109052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GB"/>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40E9530-30F4-48BF-9E6C-2799C2665402}" type="datetimeFigureOut">
              <a:rPr lang="en-GB" smtClean="0"/>
              <a:t>28/05/2020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FC39B117-9C90-4C48-A892-F24A0A30BE81}" type="slidenum">
              <a:rPr lang="en-GB" smtClean="0"/>
              <a:t>‹#›</a:t>
            </a:fld>
            <a:endParaRPr lang="en-GB"/>
          </a:p>
        </p:txBody>
      </p:sp>
    </p:spTree>
    <p:extLst>
      <p:ext uri="{BB962C8B-B14F-4D97-AF65-F5344CB8AC3E}">
        <p14:creationId xmlns:p14="http://schemas.microsoft.com/office/powerpoint/2010/main" val="425380262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tileRect/>
        </a:gra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40E9530-30F4-48BF-9E6C-2799C2665402}" type="datetimeFigureOut">
              <a:rPr lang="en-GB" smtClean="0"/>
              <a:t>28/05/2020</a:t>
            </a:fld>
            <a:endParaRPr lang="en-GB"/>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C39B117-9C90-4C48-A892-F24A0A30BE81}" type="slidenum">
              <a:rPr lang="en-GB" smtClean="0"/>
              <a:t>‹#›</a:t>
            </a:fld>
            <a:endParaRPr lang="en-GB"/>
          </a:p>
        </p:txBody>
      </p:sp>
    </p:spTree>
    <p:extLst>
      <p:ext uri="{BB962C8B-B14F-4D97-AF65-F5344CB8AC3E}">
        <p14:creationId xmlns:p14="http://schemas.microsoft.com/office/powerpoint/2010/main" val="29384817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95085"/>
            <a:ext cx="9144000" cy="2387600"/>
          </a:xfrm>
        </p:spPr>
        <p:txBody>
          <a:bodyPr>
            <a:normAutofit fontScale="90000"/>
          </a:bodyPr>
          <a:lstStyle/>
          <a:p>
            <a:r>
              <a:rPr lang="en-GB" b="1" dirty="0" smtClean="0"/>
              <a:t>Unit U2.11 Why do some people believe in God and some people not?</a:t>
            </a:r>
            <a:endParaRPr lang="en-GB" b="1" dirty="0"/>
          </a:p>
        </p:txBody>
      </p:sp>
      <p:pic>
        <p:nvPicPr>
          <p:cNvPr id="4" name="Picture 3"/>
          <p:cNvPicPr>
            <a:picLocks noChangeAspect="1"/>
          </p:cNvPicPr>
          <p:nvPr/>
        </p:nvPicPr>
        <p:blipFill rotWithShape="1">
          <a:blip r:embed="rId2"/>
          <a:srcRect l="54402" t="16134" r="8838" b="46853"/>
          <a:stretch/>
        </p:blipFill>
        <p:spPr>
          <a:xfrm>
            <a:off x="3887273" y="2582685"/>
            <a:ext cx="4172755" cy="3889420"/>
          </a:xfrm>
          <a:prstGeom prst="rect">
            <a:avLst/>
          </a:prstGeom>
        </p:spPr>
      </p:pic>
      <p:pic>
        <p:nvPicPr>
          <p:cNvPr id="5" name="Picture 4"/>
          <p:cNvPicPr>
            <a:picLocks noChangeAspect="1"/>
          </p:cNvPicPr>
          <p:nvPr/>
        </p:nvPicPr>
        <p:blipFill rotWithShape="1">
          <a:blip r:embed="rId3"/>
          <a:srcRect l="59472" t="18013" r="8309" b="25246"/>
          <a:stretch/>
        </p:blipFill>
        <p:spPr>
          <a:xfrm>
            <a:off x="8255358" y="2582685"/>
            <a:ext cx="3928056" cy="3889420"/>
          </a:xfrm>
          <a:prstGeom prst="rect">
            <a:avLst/>
          </a:prstGeom>
        </p:spPr>
      </p:pic>
      <p:pic>
        <p:nvPicPr>
          <p:cNvPr id="6" name="Picture 5"/>
          <p:cNvPicPr>
            <a:picLocks noChangeAspect="1"/>
          </p:cNvPicPr>
          <p:nvPr/>
        </p:nvPicPr>
        <p:blipFill rotWithShape="1">
          <a:blip r:embed="rId4"/>
          <a:srcRect l="61268" t="15193" r="8521" b="22428"/>
          <a:stretch/>
        </p:blipFill>
        <p:spPr>
          <a:xfrm>
            <a:off x="8586" y="2582685"/>
            <a:ext cx="3683358" cy="3889420"/>
          </a:xfrm>
          <a:prstGeom prst="rect">
            <a:avLst/>
          </a:prstGeom>
        </p:spPr>
      </p:pic>
    </p:spTree>
    <p:extLst>
      <p:ext uri="{BB962C8B-B14F-4D97-AF65-F5344CB8AC3E}">
        <p14:creationId xmlns:p14="http://schemas.microsoft.com/office/powerpoint/2010/main" val="254858762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0515600" cy="1325563"/>
          </a:xfrm>
        </p:spPr>
        <p:txBody>
          <a:bodyPr/>
          <a:lstStyle/>
          <a:p>
            <a:r>
              <a:rPr lang="en-GB" b="1" dirty="0" smtClean="0"/>
              <a:t>The Task</a:t>
            </a:r>
            <a:endParaRPr lang="en-GB" b="1" dirty="0"/>
          </a:p>
        </p:txBody>
      </p:sp>
      <p:sp>
        <p:nvSpPr>
          <p:cNvPr id="3" name="Content Placeholder 2"/>
          <p:cNvSpPr>
            <a:spLocks noGrp="1"/>
          </p:cNvSpPr>
          <p:nvPr>
            <p:ph idx="1"/>
          </p:nvPr>
        </p:nvSpPr>
        <p:spPr/>
        <p:txBody>
          <a:bodyPr/>
          <a:lstStyle/>
          <a:p>
            <a:pPr marL="0" indent="0">
              <a:buNone/>
            </a:pPr>
            <a:r>
              <a:rPr lang="en-GB" dirty="0" smtClean="0"/>
              <a:t>Write a discussion text using the title of this unit as your question to explore (</a:t>
            </a:r>
            <a:r>
              <a:rPr lang="en-GB" b="1" dirty="0" smtClean="0"/>
              <a:t>Why do some people believe in God and some people not?)</a:t>
            </a:r>
          </a:p>
          <a:p>
            <a:pPr marL="0" indent="0">
              <a:buNone/>
            </a:pPr>
            <a:r>
              <a:rPr lang="en-GB" dirty="0" smtClean="0"/>
              <a:t>You might want to interview some members of your family and ask them what they believe!</a:t>
            </a:r>
          </a:p>
          <a:p>
            <a:pPr marL="0" indent="0">
              <a:buNone/>
            </a:pPr>
            <a:r>
              <a:rPr lang="en-GB" dirty="0" smtClean="0"/>
              <a:t>Good luck!</a:t>
            </a:r>
            <a:endParaRPr lang="en-GB" dirty="0"/>
          </a:p>
        </p:txBody>
      </p:sp>
    </p:spTree>
    <p:extLst>
      <p:ext uri="{BB962C8B-B14F-4D97-AF65-F5344CB8AC3E}">
        <p14:creationId xmlns:p14="http://schemas.microsoft.com/office/powerpoint/2010/main" val="345867806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0515600" cy="1325563"/>
          </a:xfrm>
        </p:spPr>
        <p:txBody>
          <a:bodyPr/>
          <a:lstStyle/>
          <a:p>
            <a:r>
              <a:rPr lang="en-GB" b="1" dirty="0" smtClean="0"/>
              <a:t>What do you know already?</a:t>
            </a:r>
            <a:endParaRPr lang="en-GB" b="1" dirty="0"/>
          </a:p>
        </p:txBody>
      </p:sp>
      <p:sp>
        <p:nvSpPr>
          <p:cNvPr id="3" name="Content Placeholder 2"/>
          <p:cNvSpPr>
            <a:spLocks noGrp="1"/>
          </p:cNvSpPr>
          <p:nvPr>
            <p:ph idx="1"/>
          </p:nvPr>
        </p:nvSpPr>
        <p:spPr>
          <a:xfrm>
            <a:off x="838200" y="1414145"/>
            <a:ext cx="10515600" cy="4351338"/>
          </a:xfrm>
        </p:spPr>
        <p:txBody>
          <a:bodyPr/>
          <a:lstStyle/>
          <a:p>
            <a:pPr marL="0" indent="0">
              <a:buNone/>
            </a:pPr>
            <a:r>
              <a:rPr lang="en-GB" dirty="0" smtClean="0"/>
              <a:t>What do you already know about what God is like as far as Christians, Jews and Muslims are concerned.</a:t>
            </a:r>
            <a:endParaRPr lang="en-GB" dirty="0"/>
          </a:p>
        </p:txBody>
      </p:sp>
      <p:graphicFrame>
        <p:nvGraphicFramePr>
          <p:cNvPr id="4" name="Table 3"/>
          <p:cNvGraphicFramePr>
            <a:graphicFrameLocks noGrp="1"/>
          </p:cNvGraphicFramePr>
          <p:nvPr>
            <p:extLst>
              <p:ext uri="{D42A27DB-BD31-4B8C-83A1-F6EECF244321}">
                <p14:modId xmlns:p14="http://schemas.microsoft.com/office/powerpoint/2010/main" val="1016300859"/>
              </p:ext>
            </p:extLst>
          </p:nvPr>
        </p:nvGraphicFramePr>
        <p:xfrm>
          <a:off x="838200" y="2368868"/>
          <a:ext cx="10515600" cy="3870960"/>
        </p:xfrm>
        <a:graphic>
          <a:graphicData uri="http://schemas.openxmlformats.org/drawingml/2006/table">
            <a:tbl>
              <a:tblPr firstRow="1" bandRow="1">
                <a:tableStyleId>{5C22544A-7EE6-4342-B048-85BDC9FD1C3A}</a:tableStyleId>
              </a:tblPr>
              <a:tblGrid>
                <a:gridCol w="3505200"/>
                <a:gridCol w="3505200"/>
                <a:gridCol w="3505200"/>
              </a:tblGrid>
              <a:tr h="580072">
                <a:tc>
                  <a:txBody>
                    <a:bodyPr/>
                    <a:lstStyle/>
                    <a:p>
                      <a:pPr algn="ctr"/>
                      <a:r>
                        <a:rPr lang="en-GB" sz="4400" b="1" dirty="0" smtClean="0"/>
                        <a:t>Christians</a:t>
                      </a:r>
                      <a:endParaRPr lang="en-GB" sz="4400" b="1" dirty="0"/>
                    </a:p>
                  </a:txBody>
                  <a:tcPr/>
                </a:tc>
                <a:tc>
                  <a:txBody>
                    <a:bodyPr/>
                    <a:lstStyle/>
                    <a:p>
                      <a:pPr algn="ctr"/>
                      <a:r>
                        <a:rPr lang="en-GB" sz="4400" b="1" dirty="0" smtClean="0"/>
                        <a:t>Jews</a:t>
                      </a:r>
                      <a:endParaRPr lang="en-GB" sz="4400" b="1" dirty="0"/>
                    </a:p>
                  </a:txBody>
                  <a:tcPr/>
                </a:tc>
                <a:tc>
                  <a:txBody>
                    <a:bodyPr/>
                    <a:lstStyle/>
                    <a:p>
                      <a:pPr algn="ctr"/>
                      <a:r>
                        <a:rPr lang="en-GB" sz="4400" b="1" dirty="0" smtClean="0"/>
                        <a:t>Muslims</a:t>
                      </a:r>
                      <a:endParaRPr lang="en-GB" sz="4400" b="1" dirty="0"/>
                    </a:p>
                  </a:txBody>
                  <a:tcPr/>
                </a:tc>
              </a:tr>
              <a:tr h="1981676">
                <a:tc>
                  <a:txBody>
                    <a:bodyPr/>
                    <a:lstStyle/>
                    <a:p>
                      <a:endParaRPr lang="en-GB"/>
                    </a:p>
                  </a:txBody>
                  <a:tcPr/>
                </a:tc>
                <a:tc>
                  <a:txBody>
                    <a:bodyPr/>
                    <a:lstStyle/>
                    <a:p>
                      <a:endParaRPr lang="en-GB" dirty="0" smtClean="0"/>
                    </a:p>
                    <a:p>
                      <a:endParaRPr lang="en-GB" dirty="0" smtClean="0"/>
                    </a:p>
                    <a:p>
                      <a:endParaRPr lang="en-GB" dirty="0" smtClean="0"/>
                    </a:p>
                    <a:p>
                      <a:endParaRPr lang="en-GB" dirty="0" smtClean="0"/>
                    </a:p>
                    <a:p>
                      <a:endParaRPr lang="en-GB" dirty="0" smtClean="0"/>
                    </a:p>
                    <a:p>
                      <a:endParaRPr lang="en-GB" dirty="0" smtClean="0"/>
                    </a:p>
                    <a:p>
                      <a:endParaRPr lang="en-GB" dirty="0" smtClean="0"/>
                    </a:p>
                    <a:p>
                      <a:endParaRPr lang="en-GB" dirty="0" smtClean="0"/>
                    </a:p>
                    <a:p>
                      <a:endParaRPr lang="en-GB" dirty="0" smtClean="0"/>
                    </a:p>
                    <a:p>
                      <a:endParaRPr lang="en-GB" dirty="0" smtClean="0"/>
                    </a:p>
                    <a:p>
                      <a:endParaRPr lang="en-GB" dirty="0"/>
                    </a:p>
                  </a:txBody>
                  <a:tcPr/>
                </a:tc>
                <a:tc>
                  <a:txBody>
                    <a:bodyPr/>
                    <a:lstStyle/>
                    <a:p>
                      <a:endParaRPr lang="en-GB" dirty="0"/>
                    </a:p>
                  </a:txBody>
                  <a:tcPr/>
                </a:tc>
              </a:tr>
            </a:tbl>
          </a:graphicData>
        </a:graphic>
      </p:graphicFrame>
    </p:spTree>
    <p:extLst>
      <p:ext uri="{BB962C8B-B14F-4D97-AF65-F5344CB8AC3E}">
        <p14:creationId xmlns:p14="http://schemas.microsoft.com/office/powerpoint/2010/main" val="218933011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0515600" cy="1325563"/>
          </a:xfrm>
        </p:spPr>
        <p:txBody>
          <a:bodyPr/>
          <a:lstStyle/>
          <a:p>
            <a:r>
              <a:rPr lang="en-GB" b="1" dirty="0" smtClean="0"/>
              <a:t>Research!</a:t>
            </a:r>
            <a:endParaRPr lang="en-GB" b="1" dirty="0"/>
          </a:p>
        </p:txBody>
      </p:sp>
      <p:pic>
        <p:nvPicPr>
          <p:cNvPr id="4" name="Picture 3"/>
          <p:cNvPicPr>
            <a:picLocks noChangeAspect="1"/>
          </p:cNvPicPr>
          <p:nvPr/>
        </p:nvPicPr>
        <p:blipFill rotWithShape="1">
          <a:blip r:embed="rId2"/>
          <a:srcRect l="12000" t="15315" r="12437" b="5979"/>
          <a:stretch/>
        </p:blipFill>
        <p:spPr>
          <a:xfrm>
            <a:off x="0" y="845819"/>
            <a:ext cx="12192000" cy="6024149"/>
          </a:xfrm>
          <a:prstGeom prst="rect">
            <a:avLst/>
          </a:prstGeom>
        </p:spPr>
      </p:pic>
    </p:spTree>
    <p:extLst>
      <p:ext uri="{BB962C8B-B14F-4D97-AF65-F5344CB8AC3E}">
        <p14:creationId xmlns:p14="http://schemas.microsoft.com/office/powerpoint/2010/main" val="163407851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0515600" cy="1325563"/>
          </a:xfrm>
        </p:spPr>
        <p:txBody>
          <a:bodyPr/>
          <a:lstStyle/>
          <a:p>
            <a:r>
              <a:rPr lang="en-GB" b="1" dirty="0" smtClean="0"/>
              <a:t>Research!</a:t>
            </a:r>
            <a:endParaRPr lang="en-GB" b="1" dirty="0"/>
          </a:p>
        </p:txBody>
      </p:sp>
      <p:sp>
        <p:nvSpPr>
          <p:cNvPr id="3" name="Content Placeholder 2"/>
          <p:cNvSpPr>
            <a:spLocks noGrp="1"/>
          </p:cNvSpPr>
          <p:nvPr>
            <p:ph idx="1"/>
          </p:nvPr>
        </p:nvSpPr>
        <p:spPr>
          <a:xfrm>
            <a:off x="838200" y="1294765"/>
            <a:ext cx="10515600" cy="4351338"/>
          </a:xfrm>
        </p:spPr>
        <p:txBody>
          <a:bodyPr/>
          <a:lstStyle/>
          <a:p>
            <a:pPr marL="0" indent="0">
              <a:buNone/>
            </a:pPr>
            <a:r>
              <a:rPr lang="en-GB" dirty="0" smtClean="0"/>
              <a:t>Find out about how many people in the world and in your local area believe in God – using global statistics and the 2011 UK census (see document on previous page!). </a:t>
            </a:r>
          </a:p>
          <a:p>
            <a:pPr marL="0" indent="0">
              <a:buNone/>
            </a:pPr>
            <a:r>
              <a:rPr lang="en-GB" dirty="0"/>
              <a:t>W</a:t>
            </a:r>
            <a:r>
              <a:rPr lang="en-GB" dirty="0" smtClean="0"/>
              <a:t>hy do you think so many people believe in God? </a:t>
            </a:r>
          </a:p>
          <a:p>
            <a:pPr marL="0" indent="0">
              <a:buNone/>
            </a:pPr>
            <a:endParaRPr lang="en-GB" dirty="0" smtClean="0"/>
          </a:p>
        </p:txBody>
      </p:sp>
      <p:graphicFrame>
        <p:nvGraphicFramePr>
          <p:cNvPr id="4" name="Table 3"/>
          <p:cNvGraphicFramePr>
            <a:graphicFrameLocks noGrp="1"/>
          </p:cNvGraphicFramePr>
          <p:nvPr>
            <p:extLst>
              <p:ext uri="{D42A27DB-BD31-4B8C-83A1-F6EECF244321}">
                <p14:modId xmlns:p14="http://schemas.microsoft.com/office/powerpoint/2010/main" val="2349739787"/>
              </p:ext>
            </p:extLst>
          </p:nvPr>
        </p:nvGraphicFramePr>
        <p:xfrm>
          <a:off x="838200" y="3127534"/>
          <a:ext cx="10515600" cy="3442573"/>
        </p:xfrm>
        <a:graphic>
          <a:graphicData uri="http://schemas.openxmlformats.org/drawingml/2006/table">
            <a:tbl>
              <a:tblPr firstRow="1" bandRow="1">
                <a:tableStyleId>{5C22544A-7EE6-4342-B048-85BDC9FD1C3A}</a:tableStyleId>
              </a:tblPr>
              <a:tblGrid>
                <a:gridCol w="10515600"/>
              </a:tblGrid>
              <a:tr h="882253">
                <a:tc>
                  <a:txBody>
                    <a:bodyPr/>
                    <a:lstStyle/>
                    <a:p>
                      <a:pPr algn="ctr"/>
                      <a:r>
                        <a:rPr lang="en-GB" sz="4000" b="0" dirty="0" smtClean="0"/>
                        <a:t>Reasons why people might believe in God</a:t>
                      </a:r>
                      <a:endParaRPr lang="en-GB" sz="4000" b="0" dirty="0"/>
                    </a:p>
                  </a:txBody>
                  <a:tcPr/>
                </a:tc>
              </a:tr>
              <a:tr h="882253">
                <a:tc>
                  <a:txBody>
                    <a:bodyPr/>
                    <a:lstStyle/>
                    <a:p>
                      <a:endParaRPr lang="en-GB" dirty="0" smtClean="0"/>
                    </a:p>
                    <a:p>
                      <a:endParaRPr lang="en-GB" dirty="0" smtClean="0"/>
                    </a:p>
                    <a:p>
                      <a:endParaRPr lang="en-GB" dirty="0" smtClean="0"/>
                    </a:p>
                    <a:p>
                      <a:endParaRPr lang="en-GB" dirty="0" smtClean="0"/>
                    </a:p>
                    <a:p>
                      <a:endParaRPr lang="en-GB" dirty="0" smtClean="0"/>
                    </a:p>
                    <a:p>
                      <a:endParaRPr lang="en-GB" dirty="0" smtClean="0"/>
                    </a:p>
                    <a:p>
                      <a:endParaRPr lang="en-GB" dirty="0" smtClean="0"/>
                    </a:p>
                    <a:p>
                      <a:endParaRPr lang="en-GB" dirty="0" smtClean="0"/>
                    </a:p>
                    <a:p>
                      <a:endParaRPr lang="en-GB" dirty="0"/>
                    </a:p>
                  </a:txBody>
                  <a:tcPr/>
                </a:tc>
              </a:tr>
            </a:tbl>
          </a:graphicData>
        </a:graphic>
      </p:graphicFrame>
    </p:spTree>
    <p:extLst>
      <p:ext uri="{BB962C8B-B14F-4D97-AF65-F5344CB8AC3E}">
        <p14:creationId xmlns:p14="http://schemas.microsoft.com/office/powerpoint/2010/main" val="22549825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0515600" cy="1325563"/>
          </a:xfrm>
        </p:spPr>
        <p:txBody>
          <a:bodyPr/>
          <a:lstStyle/>
          <a:p>
            <a:r>
              <a:rPr lang="en-GB" b="1" dirty="0" smtClean="0"/>
              <a:t>Research!</a:t>
            </a:r>
            <a:endParaRPr lang="en-GB" b="1" dirty="0"/>
          </a:p>
        </p:txBody>
      </p:sp>
      <p:sp>
        <p:nvSpPr>
          <p:cNvPr id="3" name="Content Placeholder 2"/>
          <p:cNvSpPr>
            <a:spLocks noGrp="1"/>
          </p:cNvSpPr>
          <p:nvPr>
            <p:ph idx="1"/>
          </p:nvPr>
        </p:nvSpPr>
        <p:spPr>
          <a:xfrm>
            <a:off x="838200" y="1101407"/>
            <a:ext cx="10515600" cy="4351338"/>
          </a:xfrm>
        </p:spPr>
        <p:txBody>
          <a:bodyPr/>
          <a:lstStyle/>
          <a:p>
            <a:pPr marL="0" indent="0">
              <a:buNone/>
            </a:pPr>
            <a:r>
              <a:rPr lang="en-GB" dirty="0" smtClean="0"/>
              <a:t>Find out about how many do not believe. </a:t>
            </a:r>
            <a:r>
              <a:rPr lang="en-GB" dirty="0" smtClean="0"/>
              <a:t>What do</a:t>
            </a:r>
            <a:r>
              <a:rPr lang="en-GB" dirty="0" smtClean="0"/>
              <a:t> the words ‘theist’, ‘agnostic’ and ‘atheist’ mean?  Find out their definitions and record them here!</a:t>
            </a:r>
          </a:p>
          <a:p>
            <a:pPr marL="0" indent="0">
              <a:buNone/>
            </a:pPr>
            <a:r>
              <a:rPr lang="en-GB" dirty="0" smtClean="0"/>
              <a:t> </a:t>
            </a:r>
          </a:p>
          <a:p>
            <a:endParaRPr lang="en-GB" dirty="0"/>
          </a:p>
        </p:txBody>
      </p:sp>
      <p:graphicFrame>
        <p:nvGraphicFramePr>
          <p:cNvPr id="4" name="Table 3"/>
          <p:cNvGraphicFramePr>
            <a:graphicFrameLocks noGrp="1"/>
          </p:cNvGraphicFramePr>
          <p:nvPr>
            <p:extLst>
              <p:ext uri="{D42A27DB-BD31-4B8C-83A1-F6EECF244321}">
                <p14:modId xmlns:p14="http://schemas.microsoft.com/office/powerpoint/2010/main" val="122862669"/>
              </p:ext>
            </p:extLst>
          </p:nvPr>
        </p:nvGraphicFramePr>
        <p:xfrm>
          <a:off x="838200" y="2392783"/>
          <a:ext cx="10515600" cy="1548152"/>
        </p:xfrm>
        <a:graphic>
          <a:graphicData uri="http://schemas.openxmlformats.org/drawingml/2006/table">
            <a:tbl>
              <a:tblPr firstRow="1" bandRow="1">
                <a:tableStyleId>{5C22544A-7EE6-4342-B048-85BDC9FD1C3A}</a:tableStyleId>
              </a:tblPr>
              <a:tblGrid>
                <a:gridCol w="10515600"/>
              </a:tblGrid>
              <a:tr h="583179">
                <a:tc>
                  <a:txBody>
                    <a:bodyPr/>
                    <a:lstStyle/>
                    <a:p>
                      <a:r>
                        <a:rPr lang="en-GB" dirty="0" smtClean="0"/>
                        <a:t>Theist</a:t>
                      </a:r>
                      <a:endParaRPr lang="en-GB" dirty="0"/>
                    </a:p>
                  </a:txBody>
                  <a:tcPr/>
                </a:tc>
              </a:tr>
              <a:tr h="964973">
                <a:tc>
                  <a:txBody>
                    <a:bodyPr/>
                    <a:lstStyle/>
                    <a:p>
                      <a:endParaRPr lang="en-GB" dirty="0"/>
                    </a:p>
                  </a:txBody>
                  <a:tcPr/>
                </a:tc>
              </a:tr>
            </a:tbl>
          </a:graphicData>
        </a:graphic>
      </p:graphicFrame>
      <p:graphicFrame>
        <p:nvGraphicFramePr>
          <p:cNvPr id="5" name="Table 4"/>
          <p:cNvGraphicFramePr>
            <a:graphicFrameLocks noGrp="1"/>
          </p:cNvGraphicFramePr>
          <p:nvPr>
            <p:extLst>
              <p:ext uri="{D42A27DB-BD31-4B8C-83A1-F6EECF244321}">
                <p14:modId xmlns:p14="http://schemas.microsoft.com/office/powerpoint/2010/main" val="3385009086"/>
              </p:ext>
            </p:extLst>
          </p:nvPr>
        </p:nvGraphicFramePr>
        <p:xfrm>
          <a:off x="838200" y="3940933"/>
          <a:ext cx="10515600" cy="1287655"/>
        </p:xfrm>
        <a:graphic>
          <a:graphicData uri="http://schemas.openxmlformats.org/drawingml/2006/table">
            <a:tbl>
              <a:tblPr firstRow="1" bandRow="1">
                <a:tableStyleId>{5C22544A-7EE6-4342-B048-85BDC9FD1C3A}</a:tableStyleId>
              </a:tblPr>
              <a:tblGrid>
                <a:gridCol w="10515600"/>
              </a:tblGrid>
              <a:tr h="472740">
                <a:tc>
                  <a:txBody>
                    <a:bodyPr/>
                    <a:lstStyle/>
                    <a:p>
                      <a:r>
                        <a:rPr lang="en-GB" dirty="0" smtClean="0"/>
                        <a:t>Agnostic</a:t>
                      </a:r>
                      <a:endParaRPr lang="en-GB" dirty="0"/>
                    </a:p>
                  </a:txBody>
                  <a:tcPr/>
                </a:tc>
              </a:tr>
              <a:tr h="814915">
                <a:tc>
                  <a:txBody>
                    <a:bodyPr/>
                    <a:lstStyle/>
                    <a:p>
                      <a:endParaRPr lang="en-GB" dirty="0"/>
                    </a:p>
                  </a:txBody>
                  <a:tcPr/>
                </a:tc>
              </a:tr>
            </a:tbl>
          </a:graphicData>
        </a:graphic>
      </p:graphicFrame>
      <p:graphicFrame>
        <p:nvGraphicFramePr>
          <p:cNvPr id="6" name="Table 5"/>
          <p:cNvGraphicFramePr>
            <a:graphicFrameLocks noGrp="1"/>
          </p:cNvGraphicFramePr>
          <p:nvPr>
            <p:extLst>
              <p:ext uri="{D42A27DB-BD31-4B8C-83A1-F6EECF244321}">
                <p14:modId xmlns:p14="http://schemas.microsoft.com/office/powerpoint/2010/main" val="1820652073"/>
              </p:ext>
            </p:extLst>
          </p:nvPr>
        </p:nvGraphicFramePr>
        <p:xfrm>
          <a:off x="838200" y="5228585"/>
          <a:ext cx="10515600" cy="1515535"/>
        </p:xfrm>
        <a:graphic>
          <a:graphicData uri="http://schemas.openxmlformats.org/drawingml/2006/table">
            <a:tbl>
              <a:tblPr firstRow="1" bandRow="1">
                <a:tableStyleId>{5C22544A-7EE6-4342-B048-85BDC9FD1C3A}</a:tableStyleId>
              </a:tblPr>
              <a:tblGrid>
                <a:gridCol w="10515600"/>
              </a:tblGrid>
              <a:tr h="511994">
                <a:tc>
                  <a:txBody>
                    <a:bodyPr/>
                    <a:lstStyle/>
                    <a:p>
                      <a:r>
                        <a:rPr lang="en-GB" dirty="0" smtClean="0"/>
                        <a:t>Atheist</a:t>
                      </a:r>
                      <a:endParaRPr lang="en-GB" dirty="0"/>
                    </a:p>
                  </a:txBody>
                  <a:tcPr/>
                </a:tc>
              </a:tr>
              <a:tr h="1003541">
                <a:tc>
                  <a:txBody>
                    <a:bodyPr/>
                    <a:lstStyle/>
                    <a:p>
                      <a:endParaRPr lang="en-GB" dirty="0"/>
                    </a:p>
                  </a:txBody>
                  <a:tcPr/>
                </a:tc>
              </a:tr>
            </a:tbl>
          </a:graphicData>
        </a:graphic>
      </p:graphicFrame>
    </p:spTree>
    <p:extLst>
      <p:ext uri="{BB962C8B-B14F-4D97-AF65-F5344CB8AC3E}">
        <p14:creationId xmlns:p14="http://schemas.microsoft.com/office/powerpoint/2010/main" val="10226819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42862"/>
            <a:ext cx="10515600" cy="1325563"/>
          </a:xfrm>
        </p:spPr>
        <p:txBody>
          <a:bodyPr/>
          <a:lstStyle/>
          <a:p>
            <a:r>
              <a:rPr lang="en-GB" b="1" dirty="0" smtClean="0"/>
              <a:t>Case studies!</a:t>
            </a:r>
            <a:endParaRPr lang="en-GB" b="1" dirty="0"/>
          </a:p>
        </p:txBody>
      </p:sp>
      <p:sp>
        <p:nvSpPr>
          <p:cNvPr id="3" name="Content Placeholder 2"/>
          <p:cNvSpPr>
            <a:spLocks noGrp="1"/>
          </p:cNvSpPr>
          <p:nvPr>
            <p:ph idx="1"/>
          </p:nvPr>
        </p:nvSpPr>
        <p:spPr>
          <a:xfrm>
            <a:off x="335280" y="1162685"/>
            <a:ext cx="10515600" cy="4351338"/>
          </a:xfrm>
        </p:spPr>
        <p:txBody>
          <a:bodyPr>
            <a:normAutofit fontScale="92500" lnSpcReduction="10000"/>
          </a:bodyPr>
          <a:lstStyle/>
          <a:p>
            <a:pPr marL="0" indent="0">
              <a:buNone/>
            </a:pPr>
            <a:r>
              <a:rPr lang="en-GB" dirty="0" smtClean="0"/>
              <a:t>On the next few slides are some opinions from anonymous sources.  They have kindly agreed to share their private views about religion.</a:t>
            </a:r>
          </a:p>
          <a:p>
            <a:pPr marL="0" indent="0">
              <a:buNone/>
            </a:pPr>
            <a:endParaRPr lang="en-GB" dirty="0" smtClean="0"/>
          </a:p>
          <a:p>
            <a:pPr marL="0" indent="0">
              <a:buNone/>
            </a:pPr>
            <a:r>
              <a:rPr lang="en-GB" dirty="0" smtClean="0"/>
              <a:t>Can you identify whether they are Theist, Agnostic or Atheist?</a:t>
            </a:r>
          </a:p>
          <a:p>
            <a:pPr marL="0" indent="0">
              <a:buNone/>
            </a:pPr>
            <a:endParaRPr lang="en-GB" dirty="0" smtClean="0"/>
          </a:p>
          <a:p>
            <a:pPr marL="0" indent="0">
              <a:buNone/>
            </a:pPr>
            <a:r>
              <a:rPr lang="en-GB" dirty="0" smtClean="0"/>
              <a:t>What are your personal feelings about what they have shared?</a:t>
            </a:r>
          </a:p>
          <a:p>
            <a:pPr marL="0" indent="0">
              <a:buNone/>
            </a:pPr>
            <a:endParaRPr lang="en-GB" dirty="0"/>
          </a:p>
          <a:p>
            <a:pPr marL="0" indent="0">
              <a:buNone/>
            </a:pPr>
            <a:r>
              <a:rPr lang="en-GB" dirty="0" smtClean="0"/>
              <a:t>Do you agree or disagree with any of their ideas and why?</a:t>
            </a:r>
          </a:p>
          <a:p>
            <a:pPr marL="0" indent="0">
              <a:buNone/>
            </a:pPr>
            <a:endParaRPr lang="en-GB" dirty="0"/>
          </a:p>
          <a:p>
            <a:pPr marL="0" indent="0">
              <a:buNone/>
            </a:pPr>
            <a:r>
              <a:rPr lang="en-GB" dirty="0" smtClean="0"/>
              <a:t>What factors can influence someone's ideas about the existence of God?</a:t>
            </a:r>
            <a:endParaRPr lang="en-GB" dirty="0"/>
          </a:p>
        </p:txBody>
      </p:sp>
    </p:spTree>
    <p:extLst>
      <p:ext uri="{BB962C8B-B14F-4D97-AF65-F5344CB8AC3E}">
        <p14:creationId xmlns:p14="http://schemas.microsoft.com/office/powerpoint/2010/main" val="41417986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0515600" cy="1325563"/>
          </a:xfrm>
        </p:spPr>
        <p:txBody>
          <a:bodyPr/>
          <a:lstStyle/>
          <a:p>
            <a:r>
              <a:rPr lang="en-GB" b="1" dirty="0" smtClean="0"/>
              <a:t>Case study 1</a:t>
            </a:r>
            <a:endParaRPr lang="en-GB" b="1" dirty="0"/>
          </a:p>
        </p:txBody>
      </p:sp>
      <p:sp>
        <p:nvSpPr>
          <p:cNvPr id="3" name="Content Placeholder 2"/>
          <p:cNvSpPr>
            <a:spLocks noGrp="1"/>
          </p:cNvSpPr>
          <p:nvPr>
            <p:ph idx="1"/>
          </p:nvPr>
        </p:nvSpPr>
        <p:spPr>
          <a:xfrm>
            <a:off x="518160" y="1162684"/>
            <a:ext cx="8282940" cy="5535296"/>
          </a:xfrm>
        </p:spPr>
        <p:txBody>
          <a:bodyPr>
            <a:normAutofit fontScale="92500" lnSpcReduction="20000"/>
          </a:bodyPr>
          <a:lstStyle/>
          <a:p>
            <a:pPr marL="0" indent="0">
              <a:buNone/>
            </a:pPr>
            <a:r>
              <a:rPr lang="en-GB" dirty="0" smtClean="0"/>
              <a:t>“I was raised in a Christian home.  My mother and father were both firm believers in God and we have always strived to live our lives as good Christians.  I believe my religion gives me strength and purpose – it shows me the way forward and even when some decisions are difficult, I can look to my faith to help me decide what the best thing to do is.  I am part of a community that shares a common belief and I know that when I need help or guidance that they will be there for me.  It’s like having an extended family. I have no problem with people having their own beliefs and I don’t try to </a:t>
            </a:r>
            <a:r>
              <a:rPr lang="en-GB" i="1" dirty="0" smtClean="0"/>
              <a:t>persuade</a:t>
            </a:r>
            <a:r>
              <a:rPr lang="en-GB" dirty="0" smtClean="0"/>
              <a:t> them to become a Christian like me.  I hope that by seeing me and the way I live my life, that people might become inspired to behave in a similar way but I would never judge someone based on what they believe or don’t believe!  I have had difficult times in my life – I’ve had loved ones die, I’ve lost jobs and I’ve had people treat me badly but through it all, I am proud that I have maintained the strength to keep believing.  When our faith is tested, we find out how strong we truly are!”</a:t>
            </a:r>
            <a:endParaRPr lang="en-GB" dirty="0"/>
          </a:p>
        </p:txBody>
      </p:sp>
      <p:pic>
        <p:nvPicPr>
          <p:cNvPr id="4" name="Picture 3"/>
          <p:cNvPicPr>
            <a:picLocks noChangeAspect="1"/>
          </p:cNvPicPr>
          <p:nvPr/>
        </p:nvPicPr>
        <p:blipFill rotWithShape="1">
          <a:blip r:embed="rId2"/>
          <a:srcRect l="63802" t="12376" r="9472" b="25810"/>
          <a:stretch/>
        </p:blipFill>
        <p:spPr>
          <a:xfrm>
            <a:off x="8886422" y="1162684"/>
            <a:ext cx="3258355" cy="4237149"/>
          </a:xfrm>
          <a:prstGeom prst="rect">
            <a:avLst/>
          </a:prstGeom>
        </p:spPr>
      </p:pic>
    </p:spTree>
    <p:extLst>
      <p:ext uri="{BB962C8B-B14F-4D97-AF65-F5344CB8AC3E}">
        <p14:creationId xmlns:p14="http://schemas.microsoft.com/office/powerpoint/2010/main" val="143006789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72439" y="1118236"/>
            <a:ext cx="8620045" cy="5739764"/>
          </a:xfrm>
        </p:spPr>
        <p:txBody>
          <a:bodyPr>
            <a:normAutofit fontScale="92500" lnSpcReduction="20000"/>
          </a:bodyPr>
          <a:lstStyle/>
          <a:p>
            <a:pPr marL="0" indent="0">
              <a:buNone/>
            </a:pPr>
            <a:r>
              <a:rPr lang="en-GB" dirty="0" smtClean="0"/>
              <a:t>“I’ve never really been sure about whether God truly exists.  I have a difficult time believing in something that I can’t see with my own two eyes.  Because there is a lack of physical</a:t>
            </a:r>
            <a:r>
              <a:rPr lang="en-GB" i="1" dirty="0" smtClean="0"/>
              <a:t> proof </a:t>
            </a:r>
            <a:r>
              <a:rPr lang="en-GB" dirty="0" smtClean="0"/>
              <a:t>that there is a God, I am reluctant to take it purely based on faith that I am loved by an entity I’ve never met and that they will answer my prayers when things are tough.  I have seen terrible things happen to good people that lead me to ask “Where is God?” I have always lived my life in a way that respects and values other people.  I know that these important principles are shared in holy books but I think you can be a good person without necessarily labelling yourself “a Christian”.  I have believers and non believers in my life and I appreciate them for who they are.  I measure them by their good deeds and not by their faith.  I can see how there could be a divine power though - the world being in the perfect place for life to exist and flourish is all too beautiful to surely be coincidence!  Everything in life is so impressively designed that there could well be something divine behind it!”</a:t>
            </a:r>
            <a:endParaRPr lang="en-GB" dirty="0"/>
          </a:p>
        </p:txBody>
      </p:sp>
      <p:sp>
        <p:nvSpPr>
          <p:cNvPr id="4" name="Title 1"/>
          <p:cNvSpPr>
            <a:spLocks noGrp="1"/>
          </p:cNvSpPr>
          <p:nvPr>
            <p:ph type="title"/>
          </p:nvPr>
        </p:nvSpPr>
        <p:spPr>
          <a:xfrm>
            <a:off x="7620" y="0"/>
            <a:ext cx="10515600" cy="1325563"/>
          </a:xfrm>
        </p:spPr>
        <p:txBody>
          <a:bodyPr/>
          <a:lstStyle/>
          <a:p>
            <a:r>
              <a:rPr lang="en-GB" b="1" dirty="0" smtClean="0"/>
              <a:t>Case study 2 </a:t>
            </a:r>
            <a:endParaRPr lang="en-GB" b="1" dirty="0"/>
          </a:p>
        </p:txBody>
      </p:sp>
      <p:pic>
        <p:nvPicPr>
          <p:cNvPr id="5" name="Picture 4"/>
          <p:cNvPicPr>
            <a:picLocks noChangeAspect="1"/>
          </p:cNvPicPr>
          <p:nvPr/>
        </p:nvPicPr>
        <p:blipFill rotWithShape="1">
          <a:blip r:embed="rId2"/>
          <a:srcRect l="64647" t="16509" r="11902" b="43847"/>
          <a:stretch/>
        </p:blipFill>
        <p:spPr>
          <a:xfrm>
            <a:off x="9208393" y="1118235"/>
            <a:ext cx="2859110" cy="3415127"/>
          </a:xfrm>
          <a:prstGeom prst="rect">
            <a:avLst/>
          </a:prstGeom>
        </p:spPr>
      </p:pic>
    </p:spTree>
    <p:extLst>
      <p:ext uri="{BB962C8B-B14F-4D97-AF65-F5344CB8AC3E}">
        <p14:creationId xmlns:p14="http://schemas.microsoft.com/office/powerpoint/2010/main" val="331455494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0002"/>
            <a:ext cx="10515600" cy="1325563"/>
          </a:xfrm>
        </p:spPr>
        <p:txBody>
          <a:bodyPr/>
          <a:lstStyle/>
          <a:p>
            <a:r>
              <a:rPr lang="en-GB" b="1" dirty="0" smtClean="0"/>
              <a:t>Case study 3</a:t>
            </a:r>
            <a:endParaRPr lang="en-GB" b="1" dirty="0"/>
          </a:p>
        </p:txBody>
      </p:sp>
      <p:sp>
        <p:nvSpPr>
          <p:cNvPr id="3" name="Content Placeholder 2"/>
          <p:cNvSpPr>
            <a:spLocks noGrp="1"/>
          </p:cNvSpPr>
          <p:nvPr>
            <p:ph idx="1"/>
          </p:nvPr>
        </p:nvSpPr>
        <p:spPr>
          <a:xfrm>
            <a:off x="426720" y="1116964"/>
            <a:ext cx="8305800" cy="5466715"/>
          </a:xfrm>
        </p:spPr>
        <p:txBody>
          <a:bodyPr>
            <a:normAutofit fontScale="92500" lnSpcReduction="20000"/>
          </a:bodyPr>
          <a:lstStyle/>
          <a:p>
            <a:pPr marL="0" indent="0">
              <a:buNone/>
            </a:pPr>
            <a:r>
              <a:rPr lang="en-GB" dirty="0" smtClean="0"/>
              <a:t>“I think that religions keep people separate from each other.  People have spend too many years disagreeing about religion and this has led to some insane wars as time has gone by.  I believe that everyone has the right to choose what they believe but I will never label myself “a Christian” because I only trust what I know to be true and there isn’t a shred of proof that a God exists.  This doesn’t make me a bad person!  Quite the opposite in fact!  I believe that if people are to flourish we need to support each other and have a set of laws that govern how we treat one another to keep the world fair and just.  These laws should be agreed by </a:t>
            </a:r>
            <a:r>
              <a:rPr lang="en-GB" b="1" dirty="0" smtClean="0"/>
              <a:t>people</a:t>
            </a:r>
            <a:r>
              <a:rPr lang="en-GB" dirty="0" smtClean="0"/>
              <a:t> and not cooked up in a story, written by one author.  Some messages (in the bible for example) have been misinterpreted by people and have led to some being treated really unfairly throughout history.  If religion didn’t exist, people wouldn’t use it as an excuse to justify their actions.  They would have to take more responsibility.  There would be no “acts of God” that explain away natural disasters and terrible things like that.”</a:t>
            </a:r>
            <a:endParaRPr lang="en-GB" dirty="0"/>
          </a:p>
        </p:txBody>
      </p:sp>
      <p:pic>
        <p:nvPicPr>
          <p:cNvPr id="4" name="Picture 3"/>
          <p:cNvPicPr>
            <a:picLocks noChangeAspect="1"/>
          </p:cNvPicPr>
          <p:nvPr/>
        </p:nvPicPr>
        <p:blipFill rotWithShape="1">
          <a:blip r:embed="rId2"/>
          <a:srcRect l="63697" t="14067" r="9894" b="20173"/>
          <a:stretch/>
        </p:blipFill>
        <p:spPr>
          <a:xfrm>
            <a:off x="8905741" y="1116964"/>
            <a:ext cx="3219718" cy="4507606"/>
          </a:xfrm>
          <a:prstGeom prst="rect">
            <a:avLst/>
          </a:prstGeom>
        </p:spPr>
      </p:pic>
    </p:spTree>
    <p:extLst>
      <p:ext uri="{BB962C8B-B14F-4D97-AF65-F5344CB8AC3E}">
        <p14:creationId xmlns:p14="http://schemas.microsoft.com/office/powerpoint/2010/main" val="1422790179"/>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81</TotalTime>
  <Words>945</Words>
  <Application>Microsoft Office PowerPoint</Application>
  <PresentationFormat>Widescreen</PresentationFormat>
  <Paragraphs>53</Paragraphs>
  <Slides>10</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10</vt:i4>
      </vt:variant>
    </vt:vector>
  </HeadingPairs>
  <TitlesOfParts>
    <vt:vector size="14" baseType="lpstr">
      <vt:lpstr>Arial</vt:lpstr>
      <vt:lpstr>Calibri</vt:lpstr>
      <vt:lpstr>Calibri Light</vt:lpstr>
      <vt:lpstr>Office Theme</vt:lpstr>
      <vt:lpstr>Unit U2.11 Why do some people believe in God and some people not?</vt:lpstr>
      <vt:lpstr>What do you know already?</vt:lpstr>
      <vt:lpstr>Research!</vt:lpstr>
      <vt:lpstr>Research!</vt:lpstr>
      <vt:lpstr>Research!</vt:lpstr>
      <vt:lpstr>Case studies!</vt:lpstr>
      <vt:lpstr>Case study 1</vt:lpstr>
      <vt:lpstr>Case study 2 </vt:lpstr>
      <vt:lpstr>Case study 3</vt:lpstr>
      <vt:lpstr>The Task</vt:lpstr>
    </vt:vector>
  </TitlesOfParts>
  <Company>Hewlett-Packard Company</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Unit U2.11 Why do some people believe in God and some people not?</dc:title>
  <dc:creator>G Ricketts</dc:creator>
  <cp:lastModifiedBy>G Ricketts</cp:lastModifiedBy>
  <cp:revision>9</cp:revision>
  <dcterms:created xsi:type="dcterms:W3CDTF">2020-05-28T10:51:31Z</dcterms:created>
  <dcterms:modified xsi:type="dcterms:W3CDTF">2020-05-28T12:12:34Z</dcterms:modified>
</cp:coreProperties>
</file>