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FD30F-4259-4099-8EDD-0024E6662F16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63F4-8C5F-49AF-8FE0-47067B94CA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 descr="C:\Users\Michael\Downloads\bg_hp-pp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3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556792"/>
            <a:ext cx="5110336" cy="1470025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The Negative Cauldron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3068960"/>
            <a:ext cx="4064496" cy="622920"/>
          </a:xfrm>
        </p:spPr>
        <p:txBody>
          <a:bodyPr>
            <a:noAutofit/>
          </a:bodyPr>
          <a:lstStyle/>
          <a:p>
            <a:r>
              <a:rPr lang="en-GB" sz="2400" dirty="0" smtClean="0"/>
              <a:t>with Severus Snape</a:t>
            </a:r>
          </a:p>
          <a:p>
            <a:r>
              <a:rPr lang="en-GB" sz="2400" dirty="0" smtClean="0"/>
              <a:t>Professor of Potions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16632" y="692696"/>
            <a:ext cx="49195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2715741" cy="2279881"/>
          </a:xfrm>
          <a:prstGeom prst="rect">
            <a:avLst/>
          </a:prstGeom>
          <a:noFill/>
        </p:spPr>
      </p:pic>
      <p:pic>
        <p:nvPicPr>
          <p:cNvPr id="8" name="potterslid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1643088"/>
            <a:ext cx="792088" cy="15841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2420888"/>
            <a:ext cx="792088" cy="2952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5301208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8 + </a:t>
            </a:r>
            <a:r>
              <a:rPr lang="en-GB" sz="3600" b="1" dirty="0" smtClean="0">
                <a:solidFill>
                  <a:srgbClr val="00B0F0"/>
                </a:solidFill>
              </a:rPr>
              <a:t>ˉ5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3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99592" y="980728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try another just to check. What happens if I start at 8 degrees and I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/>
              <a:t>add 5 ice cubes?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83568" y="2708920"/>
            <a:ext cx="3096344" cy="1224136"/>
          </a:xfrm>
          <a:prstGeom prst="wedgeRoundRectCallout">
            <a:avLst>
              <a:gd name="adj1" fmla="val 61763"/>
              <a:gd name="adj2" fmla="val -320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you add a </a:t>
            </a:r>
            <a:r>
              <a:rPr lang="en-GB" b="1" i="1" dirty="0" smtClean="0"/>
              <a:t>negative,</a:t>
            </a:r>
            <a:r>
              <a:rPr lang="en-GB" dirty="0" smtClean="0"/>
              <a:t> then the total goes down.</a:t>
            </a:r>
          </a:p>
          <a:p>
            <a:pPr algn="ctr"/>
            <a:endParaRPr lang="en-GB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043608" y="3429000"/>
            <a:ext cx="24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It’s a bit like subtracting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070896"/>
            <a:ext cx="30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Let’s write the calculation first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22" grpId="0"/>
      <p:bldP spid="24" grpId="0" animBg="1"/>
      <p:bldP spid="17" grpId="0" animBg="1"/>
      <p:bldP spid="1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3184400"/>
            <a:ext cx="792088" cy="532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3645024"/>
            <a:ext cx="792088" cy="1728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5301208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ˉ2 + </a:t>
            </a:r>
            <a:r>
              <a:rPr lang="en-GB" sz="3600" b="1" dirty="0" smtClean="0">
                <a:solidFill>
                  <a:srgbClr val="00B0F0"/>
                </a:solidFill>
              </a:rPr>
              <a:t>ˉ3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ˉ5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99592" y="980728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what if it’s already negative? What happens if I start at ˉ2 degrees and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/>
              <a:t>add 3 ice cubes?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83568" y="2708920"/>
            <a:ext cx="3096344" cy="1224136"/>
          </a:xfrm>
          <a:prstGeom prst="wedgeRoundRectCallout">
            <a:avLst>
              <a:gd name="adj1" fmla="val 61763"/>
              <a:gd name="adj2" fmla="val -320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you add a </a:t>
            </a:r>
            <a:r>
              <a:rPr lang="en-GB" b="1" i="1" dirty="0" smtClean="0"/>
              <a:t>negative,</a:t>
            </a:r>
            <a:r>
              <a:rPr lang="en-GB" dirty="0" smtClean="0"/>
              <a:t> then the total goes down.</a:t>
            </a:r>
          </a:p>
          <a:p>
            <a:pPr algn="ctr"/>
            <a:endParaRPr lang="en-GB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043608" y="3429000"/>
            <a:ext cx="24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It’s a bit like subtracting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070896"/>
            <a:ext cx="30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Let’s write the calculation first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22" grpId="0"/>
      <p:bldP spid="24" grpId="0" animBg="1"/>
      <p:bldP spid="17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375173" y="1628800"/>
            <a:ext cx="4645099" cy="4995738"/>
            <a:chOff x="2375173" y="1628800"/>
            <a:chExt cx="4645099" cy="4995738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72" y="4077192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 descr="http://www.toyark.com/news/attach/1/9/9/9/RAH-Severus-Snape-4_13009698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628800"/>
              <a:ext cx="2592288" cy="2592288"/>
            </a:xfrm>
            <a:prstGeom prst="rect">
              <a:avLst/>
            </a:prstGeom>
            <a:noFill/>
          </p:spPr>
        </p:pic>
        <p:pic>
          <p:nvPicPr>
            <p:cNvPr id="3078" name="Picture 6" descr="C:\Users\Michael\Downloads\Main-Cauldron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3861048"/>
              <a:ext cx="3291805" cy="2763490"/>
            </a:xfrm>
            <a:prstGeom prst="rect">
              <a:avLst/>
            </a:prstGeom>
            <a:noFill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4CFF00"/>
                </a:clrFrom>
                <a:clrTo>
                  <a:srgbClr val="4CFF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5173" y="4184501"/>
              <a:ext cx="8286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ounded Rectangular Callout 14"/>
          <p:cNvSpPr/>
          <p:nvPr/>
        </p:nvSpPr>
        <p:spPr>
          <a:xfrm>
            <a:off x="395536" y="548680"/>
            <a:ext cx="2520280" cy="1224136"/>
          </a:xfrm>
          <a:prstGeom prst="wedgeRoundRectCallout">
            <a:avLst>
              <a:gd name="adj1" fmla="val -21400"/>
              <a:gd name="adj2" fmla="val 9518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 a few of your own...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Go on!</a:t>
            </a:r>
            <a:endParaRPr lang="en-GB" dirty="0"/>
          </a:p>
        </p:txBody>
      </p:sp>
      <p:pic>
        <p:nvPicPr>
          <p:cNvPr id="16" name="snapego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9913" y="692696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Write this as a number sentence first: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What happens if I start at 3 degrees and then add 5 ice cubes?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4 + ˉ 9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1 + ˉ 2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0 + ˉ 3 =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Write this as a number sentence first: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What happens if I start at ˉ12 degrees and then I add 3 ice cubes?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 startAt="6"/>
            </a:pPr>
            <a:r>
              <a:rPr lang="en-GB" sz="2000" b="1" dirty="0" smtClean="0">
                <a:solidFill>
                  <a:schemeClr val="bg1"/>
                </a:solidFill>
              </a:rPr>
              <a:t>ˉ5 + ˉ7 =</a:t>
            </a:r>
          </a:p>
          <a:p>
            <a:pPr marL="1371600" lvl="2" indent="-457200">
              <a:buFont typeface="+mj-lt"/>
              <a:buAutoNum type="arabicPeriod" startAt="6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 startAt="6"/>
            </a:pPr>
            <a:r>
              <a:rPr lang="en-GB" sz="2000" b="1" dirty="0" smtClean="0">
                <a:solidFill>
                  <a:schemeClr val="bg1"/>
                </a:solidFill>
              </a:rPr>
              <a:t>ˉ5 + 7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28143 0.0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1960264"/>
            <a:ext cx="792088" cy="748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2564904"/>
            <a:ext cx="792088" cy="2808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Okay... Let’s see if you’re really up to it!</a:t>
            </a:r>
          </a:p>
          <a:p>
            <a:pPr algn="ctr"/>
            <a:r>
              <a:rPr lang="en-GB" dirty="0" smtClean="0"/>
              <a:t>What happens if I start taking ice cubes out?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5301208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2</a:t>
            </a:r>
            <a:r>
              <a:rPr lang="en-GB" sz="3600" b="1" dirty="0" smtClean="0">
                <a:solidFill>
                  <a:schemeClr val="bg1"/>
                </a:solidFill>
              </a:rPr>
              <a:t> ― </a:t>
            </a:r>
            <a:r>
              <a:rPr lang="en-GB" sz="3600" b="1" dirty="0" smtClean="0">
                <a:solidFill>
                  <a:srgbClr val="00B0F0"/>
                </a:solidFill>
              </a:rPr>
              <a:t>ˉ4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6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will happen if I take a cauldron at 2 degrees and I </a:t>
            </a:r>
            <a:r>
              <a:rPr lang="en-GB" b="1" dirty="0" smtClean="0"/>
              <a:t>subtract 4 ice cubes?</a:t>
            </a:r>
          </a:p>
          <a:p>
            <a:pPr algn="ctr"/>
            <a:r>
              <a:rPr lang="en-GB" i="1" dirty="0" smtClean="0"/>
              <a:t>Think carefully!</a:t>
            </a:r>
            <a:endParaRPr lang="en-GB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83568" y="2708920"/>
            <a:ext cx="3096344" cy="1224136"/>
          </a:xfrm>
          <a:prstGeom prst="wedgeRoundRectCallout">
            <a:avLst>
              <a:gd name="adj1" fmla="val 61763"/>
              <a:gd name="adj2" fmla="val -320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you subtract a </a:t>
            </a:r>
            <a:r>
              <a:rPr lang="en-GB" b="1" i="1" dirty="0" smtClean="0"/>
              <a:t>negative,</a:t>
            </a:r>
            <a:r>
              <a:rPr lang="en-GB" dirty="0" smtClean="0"/>
              <a:t> the total goes up.</a:t>
            </a:r>
          </a:p>
          <a:p>
            <a:pPr algn="ctr"/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213814" y="3429000"/>
            <a:ext cx="207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It’s a bit like adding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14" grpId="0" animBg="1"/>
      <p:bldP spid="20" grpId="0"/>
      <p:bldP spid="22" grpId="0"/>
      <p:bldP spid="2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2276872"/>
            <a:ext cx="792088" cy="9646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3212976"/>
            <a:ext cx="792088" cy="2160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5301208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ˉ2 ― </a:t>
            </a:r>
            <a:r>
              <a:rPr lang="en-GB" sz="3600" b="1" dirty="0" smtClean="0">
                <a:solidFill>
                  <a:srgbClr val="00B0F0"/>
                </a:solidFill>
              </a:rPr>
              <a:t>ˉ6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7432" y="53012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4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99592" y="980728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what if it starts off negative? What happens if I start at ˉ2 degrees and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/>
              <a:t>subtract 6 ice cubes?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83568" y="2708920"/>
            <a:ext cx="3096344" cy="1224136"/>
          </a:xfrm>
          <a:prstGeom prst="wedgeRoundRectCallout">
            <a:avLst>
              <a:gd name="adj1" fmla="val 61763"/>
              <a:gd name="adj2" fmla="val -320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you subtract a </a:t>
            </a:r>
            <a:r>
              <a:rPr lang="en-GB" b="1" i="1" dirty="0" smtClean="0"/>
              <a:t>negative,</a:t>
            </a:r>
            <a:r>
              <a:rPr lang="en-GB" dirty="0" smtClean="0"/>
              <a:t> the total goes up.</a:t>
            </a:r>
          </a:p>
          <a:p>
            <a:pPr algn="ctr"/>
            <a:endParaRPr lang="en-GB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23434" y="3429000"/>
            <a:ext cx="205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It’s a bit like adding.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070896"/>
            <a:ext cx="30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Let’s write the calculation first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0" grpId="0"/>
      <p:bldP spid="22" grpId="0"/>
      <p:bldP spid="24" grpId="0" animBg="1"/>
      <p:bldP spid="17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3183832"/>
            <a:ext cx="79208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3645024"/>
            <a:ext cx="792088" cy="1728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5301208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ˉ5 ― </a:t>
            </a:r>
            <a:r>
              <a:rPr lang="en-GB" sz="3600" b="1" dirty="0" smtClean="0">
                <a:solidFill>
                  <a:srgbClr val="00B0F0"/>
                </a:solidFill>
              </a:rPr>
              <a:t>ˉ3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7432" y="5301208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99592" y="980728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 smtClean="0"/>
              <a:t>Let’s try one more together. The cauldron is at ˉ5 degrees.</a:t>
            </a:r>
            <a:br>
              <a:rPr lang="en-GB" dirty="0" smtClean="0"/>
            </a:br>
            <a:r>
              <a:rPr lang="en-GB" dirty="0" smtClean="0"/>
              <a:t> I </a:t>
            </a:r>
            <a:r>
              <a:rPr lang="en-GB" b="1" dirty="0" smtClean="0"/>
              <a:t>subtract 3 ice cubes?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83568" y="2708920"/>
            <a:ext cx="3096344" cy="1224136"/>
          </a:xfrm>
          <a:prstGeom prst="wedgeRoundRectCallout">
            <a:avLst>
              <a:gd name="adj1" fmla="val 61763"/>
              <a:gd name="adj2" fmla="val -320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you subtract a </a:t>
            </a:r>
            <a:r>
              <a:rPr lang="en-GB" b="1" i="1" dirty="0" smtClean="0"/>
              <a:t>negative,</a:t>
            </a:r>
            <a:r>
              <a:rPr lang="en-GB" dirty="0" smtClean="0"/>
              <a:t> the total goes up.</a:t>
            </a:r>
          </a:p>
          <a:p>
            <a:pPr algn="ctr"/>
            <a:endParaRPr lang="en-GB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23434" y="3429000"/>
            <a:ext cx="205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It’s a bit like adding.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070896"/>
            <a:ext cx="30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Let’s write the calculation first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22" grpId="0"/>
      <p:bldP spid="24" grpId="0" animBg="1"/>
      <p:bldP spid="17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375173" y="1628800"/>
            <a:ext cx="4645099" cy="4995738"/>
            <a:chOff x="2375173" y="1628800"/>
            <a:chExt cx="4645099" cy="4995738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72" y="4077192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 descr="http://www.toyark.com/news/attach/1/9/9/9/RAH-Severus-Snape-4_13009698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628800"/>
              <a:ext cx="2592288" cy="2592288"/>
            </a:xfrm>
            <a:prstGeom prst="rect">
              <a:avLst/>
            </a:prstGeom>
            <a:noFill/>
          </p:spPr>
        </p:pic>
        <p:pic>
          <p:nvPicPr>
            <p:cNvPr id="3078" name="Picture 6" descr="C:\Users\Michael\Downloads\Main-Cauldron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3861048"/>
              <a:ext cx="3291805" cy="2763490"/>
            </a:xfrm>
            <a:prstGeom prst="rect">
              <a:avLst/>
            </a:prstGeom>
            <a:noFill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4CFF00"/>
                </a:clrFrom>
                <a:clrTo>
                  <a:srgbClr val="4CFF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5173" y="4184501"/>
              <a:ext cx="8286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ounded Rectangular Callout 14"/>
          <p:cNvSpPr/>
          <p:nvPr/>
        </p:nvSpPr>
        <p:spPr>
          <a:xfrm>
            <a:off x="395536" y="548680"/>
            <a:ext cx="2520280" cy="1224136"/>
          </a:xfrm>
          <a:prstGeom prst="wedgeRoundRectCallout">
            <a:avLst>
              <a:gd name="adj1" fmla="val -21400"/>
              <a:gd name="adj2" fmla="val 9518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 a few of your own...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Go on!</a:t>
            </a:r>
            <a:endParaRPr lang="en-GB" dirty="0"/>
          </a:p>
        </p:txBody>
      </p:sp>
      <p:pic>
        <p:nvPicPr>
          <p:cNvPr id="16" name="snapego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5936" y="548680"/>
            <a:ext cx="5040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Write this as a number sentence first: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My cauldron is at 3 degrees and I subtract 5 ice cubes. What is the new temperature?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14 + ˉ 9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4 ― ˉ 7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ˉ 8 ― ˉ 3 =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ˉ12 ― ˉ 5 ?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 startAt="6"/>
            </a:pPr>
            <a:r>
              <a:rPr lang="en-GB" sz="2000" b="1" dirty="0" smtClean="0">
                <a:solidFill>
                  <a:schemeClr val="bg1"/>
                </a:solidFill>
              </a:rPr>
              <a:t>ˉ5 ― ˉ5 =</a:t>
            </a:r>
          </a:p>
          <a:p>
            <a:pPr marL="1371600" lvl="2" indent="-457200">
              <a:buFont typeface="+mj-lt"/>
              <a:buAutoNum type="arabicPeriod" startAt="6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 startAt="6"/>
            </a:pPr>
            <a:r>
              <a:rPr lang="en-GB" sz="2000" b="1" dirty="0" smtClean="0">
                <a:solidFill>
                  <a:schemeClr val="bg1"/>
                </a:solidFill>
              </a:rPr>
              <a:t>ˉ5 ― ˉ7 =</a:t>
            </a:r>
          </a:p>
          <a:p>
            <a:pPr lvl="2"/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28143 0.0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395536" y="980728"/>
            <a:ext cx="3312368" cy="1656184"/>
          </a:xfrm>
          <a:prstGeom prst="wedgeRoundRectCallout">
            <a:avLst>
              <a:gd name="adj1" fmla="val 49044"/>
              <a:gd name="adj2" fmla="val 6336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carrying out our very important work in protecting against the dark arts, the temperature of the cauldron is essential!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292080" y="980728"/>
            <a:ext cx="3312368" cy="1656184"/>
          </a:xfrm>
          <a:prstGeom prst="wedgeRoundRectCallout">
            <a:avLst>
              <a:gd name="adj1" fmla="val -49301"/>
              <a:gd name="adj2" fmla="val 6077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this reason, when preparing the cauldron for a spell, we will use traditional fire cubes and ice cubes.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95536" y="980728"/>
            <a:ext cx="3312368" cy="1656184"/>
          </a:xfrm>
          <a:prstGeom prst="wedgeRoundRectCallout">
            <a:avLst>
              <a:gd name="adj1" fmla="val 49044"/>
              <a:gd name="adj2" fmla="val 6336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Even Potter would know that when adding a single ice cube to a cauldron, it will lower the temperature of the cauldron by one degree...</a:t>
            </a:r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292080" y="980728"/>
            <a:ext cx="3312368" cy="1656184"/>
          </a:xfrm>
          <a:prstGeom prst="wedgeRoundRectCallout">
            <a:avLst>
              <a:gd name="adj1" fmla="val -49301"/>
              <a:gd name="adj2" fmla="val 6077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And of course, when adding a fire cube...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8448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...the temperature will increase by one degree</a:t>
            </a:r>
            <a:endParaRPr lang="en-GB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501008"/>
            <a:ext cx="164477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28498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napereadi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27984" y="3212976"/>
            <a:ext cx="304800" cy="304800"/>
          </a:xfrm>
          <a:prstGeom prst="rect">
            <a:avLst/>
          </a:prstGeom>
        </p:spPr>
      </p:pic>
      <p:pic>
        <p:nvPicPr>
          <p:cNvPr id="22" name="snapeprepa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27984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42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382180" y="2708920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501008"/>
            <a:ext cx="164477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448272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Mathematically speaking – if you must – an ice cube is worth </a:t>
            </a:r>
            <a:r>
              <a:rPr lang="en-GB" sz="2000" b="1" dirty="0" smtClean="0"/>
              <a:t>negative one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1403648" y="2636912"/>
            <a:ext cx="8739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ˉ</a:t>
            </a:r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9010" y="2715657"/>
            <a:ext cx="829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+</a:t>
            </a:r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508104" y="908720"/>
            <a:ext cx="2448272" cy="1296144"/>
          </a:xfrm>
          <a:prstGeom prst="wedgeRoundRectCallout">
            <a:avLst>
              <a:gd name="adj1" fmla="val -52346"/>
              <a:gd name="adj2" fmla="val 8675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And of course a fire cube is worth </a:t>
            </a:r>
            <a:r>
              <a:rPr lang="en-GB" sz="2000" b="1" dirty="0" smtClean="0"/>
              <a:t>positive one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/>
      <p:bldP spid="16" grpId="0"/>
      <p:bldP spid="16" grpId="1"/>
      <p:bldP spid="16" grpId="2"/>
      <p:bldP spid="16" grpId="3"/>
      <p:bldP spid="16" grpId="4"/>
      <p:bldP spid="16" grpId="5"/>
      <p:bldP spid="16" grpId="6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96336" y="2852936"/>
            <a:ext cx="792088" cy="25922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501008"/>
            <a:ext cx="164477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Imagine, if you will, that our cauldron begins at the temperature of </a:t>
            </a:r>
            <a:r>
              <a:rPr lang="en-GB" b="1" dirty="0" smtClean="0"/>
              <a:t>ten degrees.</a:t>
            </a:r>
            <a:endParaRPr lang="en-GB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44435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10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4030" y="530120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10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1024 0.04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10695 0.04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68344" y="2276872"/>
            <a:ext cx="792088" cy="792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2852936"/>
            <a:ext cx="792088" cy="25922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will happen if I add </a:t>
            </a:r>
            <a:br>
              <a:rPr lang="en-GB" dirty="0" smtClean="0"/>
            </a:br>
            <a:r>
              <a:rPr lang="en-GB" b="1" dirty="0" smtClean="0"/>
              <a:t>4 fire cubes?</a:t>
            </a:r>
            <a:endParaRPr lang="en-GB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44435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10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10" name="snapego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4030" y="530120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10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4030" y="5301208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10 + </a:t>
            </a:r>
            <a:r>
              <a:rPr lang="en-GB" sz="3600" b="1" dirty="0" smtClean="0">
                <a:solidFill>
                  <a:srgbClr val="FF0000"/>
                </a:solidFill>
              </a:rPr>
              <a:t>4</a:t>
            </a:r>
            <a:r>
              <a:rPr lang="en-GB" sz="3600" b="1" dirty="0" smtClean="0">
                <a:solidFill>
                  <a:schemeClr val="bg1"/>
                </a:solidFill>
              </a:rPr>
              <a:t> = 14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68344" y="2276872"/>
            <a:ext cx="792088" cy="936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3169544"/>
            <a:ext cx="792088" cy="2203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will happen if I now </a:t>
            </a:r>
            <a:r>
              <a:rPr lang="en-GB" b="1" dirty="0" smtClean="0"/>
              <a:t>subtract 6 fire cubes?</a:t>
            </a:r>
            <a:endParaRPr lang="en-GB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44435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10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4030" y="5301208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10 + 4 = 14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530120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14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530120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14 – </a:t>
            </a:r>
            <a:r>
              <a:rPr lang="en-GB" sz="3600" b="1" dirty="0" smtClean="0">
                <a:solidFill>
                  <a:srgbClr val="FF0000"/>
                </a:solidFill>
              </a:rPr>
              <a:t>6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53012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8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6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1657376"/>
            <a:ext cx="792088" cy="155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3169544"/>
            <a:ext cx="792088" cy="2203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Okay... Something harder.</a:t>
            </a:r>
          </a:p>
          <a:p>
            <a:pPr algn="ctr"/>
            <a:r>
              <a:rPr lang="en-GB" dirty="0" smtClean="0"/>
              <a:t>I’ve changed the thermometer.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5301208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8 ― </a:t>
            </a:r>
            <a:r>
              <a:rPr lang="en-GB" sz="3600" b="1" dirty="0" smtClean="0">
                <a:solidFill>
                  <a:srgbClr val="FF0000"/>
                </a:solidFill>
              </a:rPr>
              <a:t>10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will happen if I now </a:t>
            </a:r>
            <a:r>
              <a:rPr lang="en-GB" b="1" dirty="0" smtClean="0"/>
              <a:t>subtract 10 fire cubes?</a:t>
            </a:r>
            <a:endParaRPr lang="en-GB" b="1" dirty="0"/>
          </a:p>
        </p:txBody>
      </p:sp>
      <p:sp>
        <p:nvSpPr>
          <p:cNvPr id="26" name="Cloud Callout 25"/>
          <p:cNvSpPr/>
          <p:nvPr/>
        </p:nvSpPr>
        <p:spPr>
          <a:xfrm>
            <a:off x="5292080" y="476672"/>
            <a:ext cx="2520280" cy="2232248"/>
          </a:xfrm>
          <a:prstGeom prst="cloudCallout">
            <a:avLst>
              <a:gd name="adj1" fmla="val -57681"/>
              <a:gd name="adj2" fmla="val 1079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/>
              <a:t>When you subtract a larger positive number from a smaller one, you get a negative number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0" grpId="0"/>
      <p:bldP spid="22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5173" y="1628800"/>
            <a:ext cx="4645099" cy="4995738"/>
            <a:chOff x="2375173" y="1628800"/>
            <a:chExt cx="4645099" cy="4995738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72" y="4077192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 descr="http://www.toyark.com/news/attach/1/9/9/9/RAH-Severus-Snape-4_13009698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628800"/>
              <a:ext cx="2592288" cy="2592288"/>
            </a:xfrm>
            <a:prstGeom prst="rect">
              <a:avLst/>
            </a:prstGeom>
            <a:noFill/>
          </p:spPr>
        </p:pic>
        <p:pic>
          <p:nvPicPr>
            <p:cNvPr id="3078" name="Picture 6" descr="C:\Users\Michael\Downloads\Main-Cauldron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3861048"/>
              <a:ext cx="3291805" cy="2763490"/>
            </a:xfrm>
            <a:prstGeom prst="rect">
              <a:avLst/>
            </a:prstGeom>
            <a:noFill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4CFF00"/>
                </a:clrFrom>
                <a:clrTo>
                  <a:srgbClr val="4CFF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5173" y="4184501"/>
              <a:ext cx="8286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ounded Rectangular Callout 14"/>
          <p:cNvSpPr/>
          <p:nvPr/>
        </p:nvSpPr>
        <p:spPr>
          <a:xfrm>
            <a:off x="395536" y="548680"/>
            <a:ext cx="2520280" cy="1224136"/>
          </a:xfrm>
          <a:prstGeom prst="wedgeRoundRectCallout">
            <a:avLst>
              <a:gd name="adj1" fmla="val -21400"/>
              <a:gd name="adj2" fmla="val 9518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 a few of your own...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Go on!</a:t>
            </a:r>
            <a:endParaRPr lang="en-GB" dirty="0"/>
          </a:p>
        </p:txBody>
      </p:sp>
      <p:pic>
        <p:nvPicPr>
          <p:cNvPr id="16" name="snapego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9913" y="692696"/>
            <a:ext cx="5040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Write this as a number sentence first: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What happens if I start at 5 degrees and then subtract 6 fire cubes?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endParaRPr lang="en-GB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5 – </a:t>
            </a:r>
            <a:r>
              <a:rPr lang="en-GB" sz="2000" b="1" dirty="0" smtClean="0">
                <a:solidFill>
                  <a:srgbClr val="FF0000"/>
                </a:solidFill>
              </a:rPr>
              <a:t>7</a:t>
            </a:r>
            <a:r>
              <a:rPr lang="en-GB" sz="2000" b="1" dirty="0" smtClean="0">
                <a:solidFill>
                  <a:schemeClr val="bg1"/>
                </a:solidFill>
              </a:rPr>
              <a:t>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4 – </a:t>
            </a:r>
            <a:r>
              <a:rPr lang="en-GB" sz="2000" b="1" dirty="0" smtClean="0">
                <a:solidFill>
                  <a:srgbClr val="FF0000"/>
                </a:solidFill>
              </a:rPr>
              <a:t>9</a:t>
            </a:r>
            <a:r>
              <a:rPr lang="en-GB" sz="2000" b="1" dirty="0" smtClean="0">
                <a:solidFill>
                  <a:schemeClr val="bg1"/>
                </a:solidFill>
              </a:rPr>
              <a:t>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1 – </a:t>
            </a:r>
            <a:r>
              <a:rPr lang="en-GB" sz="2000" b="1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</a:rPr>
              <a:t> =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0 – </a:t>
            </a:r>
            <a:r>
              <a:rPr lang="en-GB" sz="2000" b="1" dirty="0" smtClean="0">
                <a:solidFill>
                  <a:srgbClr val="FF0000"/>
                </a:solidFill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</a:rPr>
              <a:t> =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/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What about if the temperature starts negative?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ˉ5 – </a:t>
            </a:r>
            <a:r>
              <a:rPr lang="en-GB" sz="2000" b="1" dirty="0" smtClean="0">
                <a:solidFill>
                  <a:srgbClr val="FF0000"/>
                </a:solidFill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</a:rPr>
              <a:t> = 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28143 0.0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68344" y="2564904"/>
            <a:ext cx="79208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6336" y="3169544"/>
            <a:ext cx="792088" cy="2203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272" y="407719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toyark.com/news/attach/1/9/9/9/RAH-Severus-Snape-4_13009698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592288" cy="2592288"/>
          </a:xfrm>
          <a:prstGeom prst="rect">
            <a:avLst/>
          </a:prstGeom>
          <a:noFill/>
        </p:spPr>
      </p:pic>
      <p:pic>
        <p:nvPicPr>
          <p:cNvPr id="3078" name="Picture 6" descr="C:\Users\Michael\Downloads\Main-Caul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3291805" cy="276349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173" y="4184501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 easy I think.</a:t>
            </a:r>
          </a:p>
          <a:p>
            <a:pPr algn="ctr"/>
            <a:r>
              <a:rPr lang="en-GB" dirty="0" smtClean="0"/>
              <a:t>Let’s try something harder.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895000"/>
            <a:ext cx="1114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604448" y="1168176"/>
            <a:ext cx="5437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0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ˉ10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5301208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2</a:t>
            </a:r>
            <a:r>
              <a:rPr lang="en-GB" sz="3600" b="1" dirty="0" smtClean="0">
                <a:solidFill>
                  <a:schemeClr val="bg1"/>
                </a:solidFill>
              </a:rPr>
              <a:t> + </a:t>
            </a:r>
            <a:r>
              <a:rPr lang="en-GB" sz="3600" b="1" dirty="0" smtClean="0">
                <a:solidFill>
                  <a:srgbClr val="00B0F0"/>
                </a:solidFill>
              </a:rPr>
              <a:t>ˉ4</a:t>
            </a:r>
            <a:r>
              <a:rPr lang="en-GB" sz="3600" b="1" dirty="0" smtClean="0">
                <a:solidFill>
                  <a:schemeClr val="bg1"/>
                </a:solidFill>
              </a:rPr>
              <a:t>  =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301208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ˉ2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971600" y="908720"/>
            <a:ext cx="2952328" cy="1296144"/>
          </a:xfrm>
          <a:prstGeom prst="wedgeRoundRectCallout">
            <a:avLst>
              <a:gd name="adj1" fmla="val 54448"/>
              <a:gd name="adj2" fmla="val 7242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will happen if I take a cauldron at 2 degrees and I </a:t>
            </a:r>
            <a:r>
              <a:rPr lang="en-GB" b="1" dirty="0" smtClean="0"/>
              <a:t>add 4 ice cubes?</a:t>
            </a:r>
          </a:p>
          <a:p>
            <a:pPr algn="ctr"/>
            <a:r>
              <a:rPr lang="en-GB" i="1" dirty="0" smtClean="0"/>
              <a:t>Think carefully!</a:t>
            </a:r>
            <a:endParaRPr lang="en-GB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83568" y="2708920"/>
            <a:ext cx="3096344" cy="1224136"/>
          </a:xfrm>
          <a:prstGeom prst="wedgeRoundRectCallout">
            <a:avLst>
              <a:gd name="adj1" fmla="val 61763"/>
              <a:gd name="adj2" fmla="val -320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you add a </a:t>
            </a:r>
            <a:r>
              <a:rPr lang="en-GB" b="1" i="1" dirty="0" smtClean="0"/>
              <a:t>negative,</a:t>
            </a:r>
            <a:r>
              <a:rPr lang="en-GB" dirty="0" smtClean="0"/>
              <a:t> then the total goes down.</a:t>
            </a:r>
          </a:p>
          <a:p>
            <a:pPr algn="ctr"/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43608" y="3429000"/>
            <a:ext cx="24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It’s a bit like subtracting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0" grpId="0"/>
      <p:bldP spid="22" grpId="0"/>
      <p:bldP spid="2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616</Words>
  <Application>Microsoft Office PowerPoint</Application>
  <PresentationFormat>On-screen Show (4:3)</PresentationFormat>
  <Paragraphs>221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The Negative Cauldron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Negative Cauldron</dc:title>
  <dc:creator>Michael</dc:creator>
  <cp:lastModifiedBy>G Ricketts</cp:lastModifiedBy>
  <cp:revision>27</cp:revision>
  <dcterms:created xsi:type="dcterms:W3CDTF">2012-09-18T18:49:37Z</dcterms:created>
  <dcterms:modified xsi:type="dcterms:W3CDTF">2020-05-12T16:41:47Z</dcterms:modified>
</cp:coreProperties>
</file>