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56" r:id="rId5"/>
    <p:sldId id="257" r:id="rId6"/>
    <p:sldId id="259" r:id="rId7"/>
    <p:sldId id="260" r:id="rId8"/>
    <p:sldId id="262" r:id="rId9"/>
    <p:sldId id="261" r:id="rId10"/>
    <p:sldId id="268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0FF2-4BE0-45A9-8C14-ADC11FA4F5E2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AA95-57D6-4D63-9871-FA346EC8D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779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0FF2-4BE0-45A9-8C14-ADC11FA4F5E2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AA95-57D6-4D63-9871-FA346EC8D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6722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0FF2-4BE0-45A9-8C14-ADC11FA4F5E2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AA95-57D6-4D63-9871-FA346EC8D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119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0FF2-4BE0-45A9-8C14-ADC11FA4F5E2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AA95-57D6-4D63-9871-FA346EC8D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445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0FF2-4BE0-45A9-8C14-ADC11FA4F5E2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AA95-57D6-4D63-9871-FA346EC8D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214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0FF2-4BE0-45A9-8C14-ADC11FA4F5E2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AA95-57D6-4D63-9871-FA346EC8D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641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0FF2-4BE0-45A9-8C14-ADC11FA4F5E2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AA95-57D6-4D63-9871-FA346EC8D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8909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0FF2-4BE0-45A9-8C14-ADC11FA4F5E2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AA95-57D6-4D63-9871-FA346EC8D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361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0FF2-4BE0-45A9-8C14-ADC11FA4F5E2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AA95-57D6-4D63-9871-FA346EC8D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4422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0FF2-4BE0-45A9-8C14-ADC11FA4F5E2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AA95-57D6-4D63-9871-FA346EC8D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525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D0FF2-4BE0-45A9-8C14-ADC11FA4F5E2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AAA95-57D6-4D63-9871-FA346EC8D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819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1D0FF2-4BE0-45A9-8C14-ADC11FA4F5E2}" type="datetimeFigureOut">
              <a:rPr lang="en-GB" smtClean="0"/>
              <a:t>08/04/2020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AAA95-57D6-4D63-9871-FA346EC8DD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99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bbc.co.uk/guides/zqv4cwx#z2g8k7h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1427" y="4644030"/>
            <a:ext cx="9144000" cy="1655762"/>
          </a:xfrm>
        </p:spPr>
        <p:txBody>
          <a:bodyPr/>
          <a:lstStyle/>
          <a:p>
            <a:pPr algn="l"/>
            <a:r>
              <a:rPr lang="en-GB" dirty="0" smtClean="0">
                <a:solidFill>
                  <a:srgbClr val="FF0000"/>
                </a:solidFill>
              </a:rPr>
              <a:t>To start with, on a blank piece of paper, draw a mind map of anything you remember about the DIGESTIVE </a:t>
            </a:r>
            <a:r>
              <a:rPr lang="en-GB" dirty="0" smtClean="0">
                <a:solidFill>
                  <a:srgbClr val="FF0000"/>
                </a:solidFill>
              </a:rPr>
              <a:t>SYSTEM from when you learned about it when you were in year 3 or 4.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16-Point Star 4"/>
          <p:cNvSpPr/>
          <p:nvPr/>
        </p:nvSpPr>
        <p:spPr>
          <a:xfrm>
            <a:off x="4468969" y="1793383"/>
            <a:ext cx="3279820" cy="2147552"/>
          </a:xfrm>
          <a:prstGeom prst="star16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628882" y="2193824"/>
            <a:ext cx="2959994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THE </a:t>
            </a:r>
          </a:p>
          <a:p>
            <a:r>
              <a:rPr lang="en-GB" dirty="0" smtClean="0"/>
              <a:t>DIGESTIVE SYSTEM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1201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870" y="-88184"/>
            <a:ext cx="5502404" cy="6946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976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82339" y="-1526797"/>
            <a:ext cx="6400802" cy="945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200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233968" y="-1052676"/>
            <a:ext cx="5864727" cy="865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188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8818" y="0"/>
            <a:ext cx="6000483" cy="701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241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3097395" y="-1349555"/>
            <a:ext cx="6425839" cy="966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688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316616"/>
            <a:ext cx="117970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Now give someone in your family a quiz with these fascinating facts.</a:t>
            </a:r>
            <a:endParaRPr lang="en-GB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495" y="422048"/>
            <a:ext cx="7936061" cy="643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216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6879" y="176257"/>
            <a:ext cx="9144000" cy="1655762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FF0000"/>
                </a:solidFill>
              </a:rPr>
              <a:t>Now on the </a:t>
            </a:r>
            <a:r>
              <a:rPr lang="en-GB" b="1" dirty="0" smtClean="0">
                <a:solidFill>
                  <a:srgbClr val="FF0000"/>
                </a:solidFill>
              </a:rPr>
              <a:t>other side of that paper, draw </a:t>
            </a:r>
            <a:r>
              <a:rPr lang="en-GB" b="1" dirty="0" smtClean="0">
                <a:solidFill>
                  <a:srgbClr val="FF0000"/>
                </a:solidFill>
              </a:rPr>
              <a:t>a mind map with anything you know about the CIRCULATORY SYSTEM</a:t>
            </a:r>
            <a:r>
              <a:rPr lang="en-GB" b="1" dirty="0" smtClean="0">
                <a:solidFill>
                  <a:srgbClr val="FF0000"/>
                </a:solidFill>
              </a:rPr>
              <a:t>.  </a:t>
            </a:r>
          </a:p>
          <a:p>
            <a:pPr algn="l"/>
            <a:r>
              <a:rPr lang="en-GB" b="1" dirty="0" smtClean="0">
                <a:solidFill>
                  <a:srgbClr val="FF0000"/>
                </a:solidFill>
              </a:rPr>
              <a:t>If you don’t know much – yet – then that’s why we’re here!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16-Point Star 4"/>
          <p:cNvSpPr/>
          <p:nvPr/>
        </p:nvSpPr>
        <p:spPr>
          <a:xfrm>
            <a:off x="3970985" y="1687958"/>
            <a:ext cx="4284372" cy="2250583"/>
          </a:xfrm>
          <a:prstGeom prst="star16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628882" y="2193824"/>
            <a:ext cx="2959994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THE </a:t>
            </a:r>
          </a:p>
          <a:p>
            <a:r>
              <a:rPr lang="en-GB" dirty="0" smtClean="0"/>
              <a:t>CIRCULATORY SYSTEM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246845" y="3343720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Some words to think about:</a:t>
            </a:r>
          </a:p>
          <a:p>
            <a:r>
              <a:rPr lang="en-GB" dirty="0" smtClean="0"/>
              <a:t>Circulation</a:t>
            </a:r>
            <a:endParaRPr lang="en-GB" dirty="0"/>
          </a:p>
          <a:p>
            <a:r>
              <a:rPr lang="en-GB" dirty="0"/>
              <a:t>Organ</a:t>
            </a:r>
          </a:p>
          <a:p>
            <a:r>
              <a:rPr lang="en-GB" dirty="0"/>
              <a:t>Nutrients</a:t>
            </a:r>
          </a:p>
          <a:p>
            <a:r>
              <a:rPr lang="en-GB" dirty="0"/>
              <a:t>Blood </a:t>
            </a:r>
            <a:r>
              <a:rPr lang="en-GB" dirty="0" smtClean="0"/>
              <a:t>vessels</a:t>
            </a:r>
          </a:p>
          <a:p>
            <a:r>
              <a:rPr lang="en-GB" dirty="0" smtClean="0"/>
              <a:t>Muscle</a:t>
            </a:r>
            <a:endParaRPr lang="en-GB" dirty="0"/>
          </a:p>
          <a:p>
            <a:r>
              <a:rPr lang="en-GB" dirty="0" smtClean="0"/>
              <a:t>Contraction</a:t>
            </a:r>
          </a:p>
          <a:p>
            <a:r>
              <a:rPr lang="en-GB" dirty="0" smtClean="0"/>
              <a:t>Blood</a:t>
            </a:r>
            <a:endParaRPr lang="en-GB" dirty="0"/>
          </a:p>
          <a:p>
            <a:r>
              <a:rPr lang="en-GB" dirty="0"/>
              <a:t>Oxygenated blood</a:t>
            </a:r>
          </a:p>
          <a:p>
            <a:r>
              <a:rPr lang="en-GB" dirty="0"/>
              <a:t>Deoxygenated blood</a:t>
            </a:r>
          </a:p>
          <a:p>
            <a:r>
              <a:rPr lang="en-GB" dirty="0"/>
              <a:t>Chamber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32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83335"/>
            <a:ext cx="9144000" cy="5323021"/>
          </a:xfrm>
        </p:spPr>
        <p:txBody>
          <a:bodyPr>
            <a:normAutofit lnSpcReduction="10000"/>
          </a:bodyPr>
          <a:lstStyle/>
          <a:p>
            <a:pPr algn="l"/>
            <a:r>
              <a:rPr lang="en-GB" dirty="0" smtClean="0"/>
              <a:t>Now we can begin!  You can add to those mind maps with anything new you learn (remember to use a different colour).</a:t>
            </a:r>
          </a:p>
          <a:p>
            <a:pPr algn="l"/>
            <a:endParaRPr lang="en-GB" dirty="0"/>
          </a:p>
          <a:p>
            <a:pPr algn="l"/>
            <a:r>
              <a:rPr lang="en-GB" dirty="0" smtClean="0"/>
              <a:t>Here is some useful vocabulary.  Do you know what these words mean?</a:t>
            </a:r>
          </a:p>
          <a:p>
            <a:pPr algn="l"/>
            <a:endParaRPr lang="en-GB" dirty="0"/>
          </a:p>
          <a:p>
            <a:pPr algn="l"/>
            <a:r>
              <a:rPr lang="en-GB" dirty="0" smtClean="0"/>
              <a:t>Circulation</a:t>
            </a:r>
          </a:p>
          <a:p>
            <a:pPr algn="l"/>
            <a:r>
              <a:rPr lang="en-GB" dirty="0" smtClean="0"/>
              <a:t>Organ</a:t>
            </a:r>
          </a:p>
          <a:p>
            <a:pPr algn="l"/>
            <a:r>
              <a:rPr lang="en-GB" dirty="0" smtClean="0"/>
              <a:t>Nutrients</a:t>
            </a:r>
          </a:p>
          <a:p>
            <a:pPr algn="l"/>
            <a:r>
              <a:rPr lang="en-GB" dirty="0" smtClean="0"/>
              <a:t>Blood vessels</a:t>
            </a:r>
          </a:p>
          <a:p>
            <a:pPr algn="l"/>
            <a:r>
              <a:rPr lang="en-GB" dirty="0" smtClean="0"/>
              <a:t>Contraction</a:t>
            </a:r>
          </a:p>
          <a:p>
            <a:pPr algn="l"/>
            <a:r>
              <a:rPr lang="en-GB" dirty="0" smtClean="0"/>
              <a:t>Oxygenated blood</a:t>
            </a:r>
          </a:p>
          <a:p>
            <a:pPr algn="l"/>
            <a:r>
              <a:rPr lang="en-GB" dirty="0" smtClean="0"/>
              <a:t>Deoxygenated blood</a:t>
            </a:r>
          </a:p>
          <a:p>
            <a:pPr algn="l"/>
            <a:r>
              <a:rPr lang="en-GB" dirty="0" smtClean="0"/>
              <a:t>Chamber</a:t>
            </a:r>
            <a:endParaRPr lang="en-GB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843489" y="1768453"/>
            <a:ext cx="9348511" cy="38379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GB" dirty="0" smtClean="0"/>
          </a:p>
          <a:p>
            <a:pPr algn="l"/>
            <a:r>
              <a:rPr lang="en-GB" dirty="0" smtClean="0">
                <a:solidFill>
                  <a:srgbClr val="FF0000"/>
                </a:solidFill>
              </a:rPr>
              <a:t>The continuous flow of blood around the body.</a:t>
            </a:r>
          </a:p>
          <a:p>
            <a:pPr algn="l"/>
            <a:r>
              <a:rPr lang="en-GB" dirty="0" smtClean="0">
                <a:solidFill>
                  <a:srgbClr val="FF0000"/>
                </a:solidFill>
              </a:rPr>
              <a:t>A part of the body that has does a vital job to keep a person alive and well.</a:t>
            </a:r>
          </a:p>
          <a:p>
            <a:pPr algn="l"/>
            <a:r>
              <a:rPr lang="en-GB" dirty="0" smtClean="0">
                <a:solidFill>
                  <a:srgbClr val="FF0000"/>
                </a:solidFill>
              </a:rPr>
              <a:t>Substances that is needed for life , health and growth e.g. protein, vitamins etc.</a:t>
            </a:r>
          </a:p>
          <a:p>
            <a:pPr algn="l"/>
            <a:r>
              <a:rPr lang="en-GB" dirty="0" smtClean="0">
                <a:solidFill>
                  <a:srgbClr val="FF0000"/>
                </a:solidFill>
              </a:rPr>
              <a:t>Tubes in the body which blood can be pumped through</a:t>
            </a:r>
          </a:p>
          <a:p>
            <a:pPr algn="l"/>
            <a:r>
              <a:rPr lang="en-GB" dirty="0" smtClean="0">
                <a:solidFill>
                  <a:srgbClr val="FF0000"/>
                </a:solidFill>
              </a:rPr>
              <a:t>A muscle squeezing, or becoming shorter.</a:t>
            </a:r>
          </a:p>
          <a:p>
            <a:pPr algn="l"/>
            <a:r>
              <a:rPr lang="en-GB" dirty="0" smtClean="0">
                <a:solidFill>
                  <a:srgbClr val="FF0000"/>
                </a:solidFill>
              </a:rPr>
              <a:t>Blood that is carrying oxygen to different parts of the body.</a:t>
            </a:r>
          </a:p>
          <a:p>
            <a:pPr algn="l"/>
            <a:r>
              <a:rPr lang="en-GB" dirty="0" smtClean="0">
                <a:solidFill>
                  <a:srgbClr val="FF0000"/>
                </a:solidFill>
              </a:rPr>
              <a:t>Blood that is not carrying oxygen (because the oxygen has been delivered).</a:t>
            </a:r>
          </a:p>
          <a:p>
            <a:pPr algn="l"/>
            <a:r>
              <a:rPr lang="en-GB" dirty="0" smtClean="0">
                <a:solidFill>
                  <a:srgbClr val="FF0000"/>
                </a:solidFill>
              </a:rPr>
              <a:t>An enclosed space (like a room, though the heart is made of different chambers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45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8800" dirty="0" smtClean="0">
                <a:solidFill>
                  <a:srgbClr val="FF0000"/>
                </a:solidFill>
                <a:latin typeface="AR DELANEY" panose="02000000000000000000" pitchFamily="2" charset="0"/>
              </a:rPr>
              <a:t>What is blood?</a:t>
            </a:r>
            <a:endParaRPr lang="en-GB" sz="8800" dirty="0">
              <a:solidFill>
                <a:srgbClr val="FF0000"/>
              </a:solidFill>
              <a:latin typeface="AR DELANEY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Write one sentence that is the best definition you can come up with.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923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239" y="982417"/>
            <a:ext cx="7620000" cy="41719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27175" y="5910261"/>
            <a:ext cx="47831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http://www.bbc.co.uk/guides/zqv4cwx#z2g8k7h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4910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 is a recipe for a</a:t>
            </a:r>
            <a:r>
              <a:rPr lang="en-GB" b="1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‘blood smoothie’ (not quite as gross as it sounds).  If you can find the ingredients, or similar replacements for things you can’t get, have a go at making it.</a:t>
            </a:r>
          </a:p>
          <a:p>
            <a:endParaRPr lang="en-GB" b="1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 if you can’t make it, have a look at the recipe and see if you can match the ingredients to the components of blood on the next slide.</a:t>
            </a:r>
          </a:p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98524" y="2123460"/>
            <a:ext cx="6096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 dirty="0" smtClean="0"/>
              <a:t>Blood Smoothies </a:t>
            </a:r>
          </a:p>
          <a:p>
            <a:r>
              <a:rPr lang="en-GB" b="1" dirty="0" smtClean="0"/>
              <a:t>Ingredients</a:t>
            </a:r>
            <a:r>
              <a:rPr lang="en-GB" dirty="0" smtClean="0"/>
              <a:t> </a:t>
            </a:r>
          </a:p>
          <a:p>
            <a:endParaRPr lang="en-GB" dirty="0" smtClean="0"/>
          </a:p>
          <a:p>
            <a:r>
              <a:rPr lang="en-GB" dirty="0" smtClean="0"/>
              <a:t>• 300g raspberries or strawberries </a:t>
            </a:r>
          </a:p>
          <a:p>
            <a:r>
              <a:rPr lang="en-GB" dirty="0" smtClean="0"/>
              <a:t>• A few small white marshmallows </a:t>
            </a:r>
          </a:p>
          <a:p>
            <a:r>
              <a:rPr lang="en-GB" dirty="0" smtClean="0"/>
              <a:t>• 1 teaspoon of sprinkles </a:t>
            </a:r>
          </a:p>
          <a:p>
            <a:r>
              <a:rPr lang="en-GB" dirty="0" smtClean="0"/>
              <a:t>• 400ml fruit juice </a:t>
            </a:r>
          </a:p>
          <a:p>
            <a:endParaRPr lang="en-GB" dirty="0"/>
          </a:p>
          <a:p>
            <a:r>
              <a:rPr lang="en-GB" b="1" dirty="0" smtClean="0"/>
              <a:t>Method </a:t>
            </a:r>
          </a:p>
          <a:p>
            <a:endParaRPr lang="en-GB" dirty="0" smtClean="0"/>
          </a:p>
          <a:p>
            <a:pPr marL="342900" indent="-342900">
              <a:buAutoNum type="arabicPeriod"/>
            </a:pPr>
            <a:r>
              <a:rPr lang="en-GB" dirty="0" smtClean="0"/>
              <a:t>Put the berries into the jug first, followed by the marshmallows and sprinkles, then top up with fruit juice (b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efore blending it is a little like magnified blood seen through a magnifying glass).</a:t>
            </a:r>
            <a:endParaRPr lang="en-GB" dirty="0" smtClean="0"/>
          </a:p>
          <a:p>
            <a:pPr marL="342900" indent="-342900">
              <a:buFontTx/>
              <a:buAutoNum type="arabicPeriod"/>
            </a:pPr>
            <a:r>
              <a:rPr lang="en-GB" dirty="0" smtClean="0"/>
              <a:t>Blend all ingredients and enjoy!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blended version is how we see blood with the naked eye.</a:t>
            </a:r>
            <a:endParaRPr lang="en-GB" dirty="0" smtClean="0"/>
          </a:p>
          <a:p>
            <a:pPr marL="342900" indent="-342900">
              <a:buAutoNum type="arabicPeriod"/>
            </a:pP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47999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316616"/>
            <a:ext cx="117970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smoothie </a:t>
            </a:r>
            <a:r>
              <a:rPr lang="en-GB" sz="2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ingredient represents a component of blood.  </a:t>
            </a:r>
          </a:p>
          <a:p>
            <a:r>
              <a:rPr lang="en-GB" sz="2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you guess which description matches which ingredient / component? 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38" y="794408"/>
            <a:ext cx="4811569" cy="29424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78" y="3765597"/>
            <a:ext cx="4945488" cy="3063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881" y="791380"/>
            <a:ext cx="5208393" cy="2580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4701" y="3709985"/>
            <a:ext cx="5138671" cy="3148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54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-316616"/>
            <a:ext cx="1179704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smoothie </a:t>
            </a:r>
            <a:r>
              <a:rPr lang="en-GB" sz="2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ingredient represents a component of blood.  </a:t>
            </a:r>
          </a:p>
          <a:p>
            <a:r>
              <a:rPr lang="en-GB" sz="2400" dirty="0" smtClean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you guess which description matches which ingredient / component? 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538" y="794408"/>
            <a:ext cx="4811569" cy="29424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78" y="3765597"/>
            <a:ext cx="4945488" cy="30636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881" y="791380"/>
            <a:ext cx="5208393" cy="2580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4701" y="3709985"/>
            <a:ext cx="5138671" cy="31480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4027" y="3071046"/>
            <a:ext cx="1895475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613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34096" y="2130370"/>
            <a:ext cx="11797049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 are some pictures of blood – they are magnified, taken using a microscope.</a:t>
            </a:r>
          </a:p>
          <a:p>
            <a:endParaRPr lang="en-GB" sz="24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You could try and sketch them if you like.</a:t>
            </a:r>
          </a:p>
          <a:p>
            <a:endParaRPr lang="en-GB" sz="24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GB" sz="2400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What do they remind you of?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779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514</Words>
  <Application>Microsoft Office PowerPoint</Application>
  <PresentationFormat>Widescreen</PresentationFormat>
  <Paragraphs>71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 DELANEY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What is blood?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blood?</dc:title>
  <dc:creator>Rachel Gilmour</dc:creator>
  <cp:lastModifiedBy>Rachel Gilmour</cp:lastModifiedBy>
  <cp:revision>13</cp:revision>
  <dcterms:created xsi:type="dcterms:W3CDTF">2020-03-31T07:51:00Z</dcterms:created>
  <dcterms:modified xsi:type="dcterms:W3CDTF">2020-04-08T18:56:43Z</dcterms:modified>
</cp:coreProperties>
</file>