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4" r:id="rId9"/>
    <p:sldId id="265" r:id="rId10"/>
    <p:sldId id="271" r:id="rId11"/>
    <p:sldId id="272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2076" y="-5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A396-8C6C-4774-A717-E2B6B0D0B03F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0D67C-6B4A-47E9-B76E-EDF5C4517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510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A396-8C6C-4774-A717-E2B6B0D0B03F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0D67C-6B4A-47E9-B76E-EDF5C4517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751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A396-8C6C-4774-A717-E2B6B0D0B03F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0D67C-6B4A-47E9-B76E-EDF5C4517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281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A396-8C6C-4774-A717-E2B6B0D0B03F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0D67C-6B4A-47E9-B76E-EDF5C4517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359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A396-8C6C-4774-A717-E2B6B0D0B03F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0D67C-6B4A-47E9-B76E-EDF5C4517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277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A396-8C6C-4774-A717-E2B6B0D0B03F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0D67C-6B4A-47E9-B76E-EDF5C4517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339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A396-8C6C-4774-A717-E2B6B0D0B03F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0D67C-6B4A-47E9-B76E-EDF5C4517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419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A396-8C6C-4774-A717-E2B6B0D0B03F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0D67C-6B4A-47E9-B76E-EDF5C4517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432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A396-8C6C-4774-A717-E2B6B0D0B03F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0D67C-6B4A-47E9-B76E-EDF5C4517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156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A396-8C6C-4774-A717-E2B6B0D0B03F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0D67C-6B4A-47E9-B76E-EDF5C4517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443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A396-8C6C-4774-A717-E2B6B0D0B03F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0D67C-6B4A-47E9-B76E-EDF5C4517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083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2A396-8C6C-4774-A717-E2B6B0D0B03F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0D67C-6B4A-47E9-B76E-EDF5C4517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505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rt-simpson-genera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06" y="260350"/>
            <a:ext cx="8713788" cy="633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solidFill>
                  <a:schemeClr val="bg1"/>
                </a:solidFill>
              </a:rPr>
              <a:t>Metric Conversions</a:t>
            </a:r>
            <a:endParaRPr lang="en-GB" u="sng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Learning Objectives:</a:t>
            </a:r>
          </a:p>
          <a:p>
            <a:pPr marL="0" indent="0">
              <a:buNone/>
            </a:pPr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Know some metric units of measurements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Able to convert between metric units of 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   length, mass and capacity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Able to convert between metric units of 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   area and volume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20272" y="540437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FC8C2CC-3DE8-4AD2-9801-A54AD7232B38}" type="datetime1">
              <a:rPr lang="en-GB" u="sng" smtClean="0">
                <a:solidFill>
                  <a:schemeClr val="bg1"/>
                </a:solidFill>
              </a:rPr>
              <a:t>29/03/2020</a:t>
            </a:fld>
            <a:endParaRPr lang="en-GB" u="sng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7544" y="2492896"/>
            <a:ext cx="360040" cy="36004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481399" y="3429000"/>
            <a:ext cx="360040" cy="36004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497987" y="4838717"/>
            <a:ext cx="360040" cy="36004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08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On whiteboards, convert the following: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475656" y="2780928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9cm to mm</a:t>
            </a:r>
            <a:endParaRPr lang="en-GB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4644008" y="2365429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7m to cm</a:t>
            </a:r>
            <a:endParaRPr lang="en-GB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2339752" y="4293096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450cl to l</a:t>
            </a:r>
            <a:endParaRPr lang="en-GB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2699792" y="3460286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3 tonnes to kg</a:t>
            </a:r>
            <a:endParaRPr lang="en-GB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743566" y="2060848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6000mg to g</a:t>
            </a:r>
            <a:endParaRPr lang="en-GB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1004780" y="5124093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190ml to cl</a:t>
            </a:r>
            <a:endParaRPr lang="en-GB" sz="4800" dirty="0"/>
          </a:p>
        </p:txBody>
      </p:sp>
      <p:sp>
        <p:nvSpPr>
          <p:cNvPr id="10" name="TextBox 9"/>
          <p:cNvSpPr txBox="1"/>
          <p:nvPr/>
        </p:nvSpPr>
        <p:spPr>
          <a:xfrm>
            <a:off x="4848022" y="4484971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370m to km</a:t>
            </a:r>
            <a:endParaRPr lang="en-GB" sz="4800" dirty="0"/>
          </a:p>
        </p:txBody>
      </p:sp>
      <p:sp>
        <p:nvSpPr>
          <p:cNvPr id="11" name="TextBox 10"/>
          <p:cNvSpPr txBox="1"/>
          <p:nvPr/>
        </p:nvSpPr>
        <p:spPr>
          <a:xfrm>
            <a:off x="3203848" y="4023647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75cm</a:t>
            </a:r>
            <a:r>
              <a:rPr lang="en-GB" sz="4800" baseline="30000" dirty="0" smtClean="0"/>
              <a:t>3</a:t>
            </a:r>
            <a:r>
              <a:rPr lang="en-GB" sz="4800" dirty="0" smtClean="0"/>
              <a:t> to ml</a:t>
            </a:r>
            <a:endParaRPr lang="en-GB" sz="4800" dirty="0"/>
          </a:p>
        </p:txBody>
      </p:sp>
      <p:sp>
        <p:nvSpPr>
          <p:cNvPr id="12" name="TextBox 11"/>
          <p:cNvSpPr txBox="1"/>
          <p:nvPr/>
        </p:nvSpPr>
        <p:spPr>
          <a:xfrm>
            <a:off x="4319972" y="5276492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8500l to m</a:t>
            </a:r>
            <a:r>
              <a:rPr lang="en-GB" sz="4800" baseline="30000" dirty="0" smtClean="0"/>
              <a:t>3</a:t>
            </a:r>
            <a:endParaRPr lang="en-GB" sz="4800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4710367" y="3044787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0.5l to ml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161778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rt-simpson-genera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06" y="260350"/>
            <a:ext cx="8713788" cy="633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solidFill>
                  <a:schemeClr val="bg1"/>
                </a:solidFill>
              </a:rPr>
              <a:t>Metric to Imperial Conversions</a:t>
            </a:r>
            <a:endParaRPr lang="en-GB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Learning Objectives: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Able to convert between volume and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   capacity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Able to convert between metric units of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   volume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Able to convert between metric and imperial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   units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64288" y="141277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FCC6649-8F69-42A0-ABC3-F4CFA0C962DB}" type="datetime1">
              <a:rPr lang="en-GB" u="sng" smtClean="0">
                <a:solidFill>
                  <a:schemeClr val="bg1"/>
                </a:solidFill>
              </a:rPr>
              <a:t>29/03/2020</a:t>
            </a:fld>
            <a:endParaRPr lang="en-GB" u="sng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95536" y="2348880"/>
            <a:ext cx="432048" cy="43204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95536" y="3573016"/>
            <a:ext cx="432048" cy="432048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95536" y="4797152"/>
            <a:ext cx="432048" cy="43204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26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Metric Conversions</a:t>
            </a:r>
            <a:endParaRPr lang="en-GB" dirty="0"/>
          </a:p>
        </p:txBody>
      </p:sp>
      <p:sp>
        <p:nvSpPr>
          <p:cNvPr id="4" name="Cube 3"/>
          <p:cNvSpPr/>
          <p:nvPr/>
        </p:nvSpPr>
        <p:spPr>
          <a:xfrm>
            <a:off x="827584" y="1435750"/>
            <a:ext cx="2448272" cy="2448272"/>
          </a:xfrm>
          <a:prstGeom prst="cube">
            <a:avLst/>
          </a:prstGeom>
          <a:solidFill>
            <a:srgbClr val="33CC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475656" y="390974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1cm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915816" y="350979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1cm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203848" y="222783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1cm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899592" y="2515870"/>
            <a:ext cx="16561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VOLUME = 1cm</a:t>
            </a:r>
            <a:r>
              <a:rPr lang="en-GB" sz="2800" baseline="30000" dirty="0" smtClean="0"/>
              <a:t>3</a:t>
            </a:r>
            <a:endParaRPr lang="en-GB" sz="2800" baseline="30000" dirty="0"/>
          </a:p>
        </p:txBody>
      </p:sp>
      <p:sp>
        <p:nvSpPr>
          <p:cNvPr id="9" name="Cube 8"/>
          <p:cNvSpPr/>
          <p:nvPr/>
        </p:nvSpPr>
        <p:spPr>
          <a:xfrm>
            <a:off x="5436096" y="1340768"/>
            <a:ext cx="2448272" cy="2448272"/>
          </a:xfrm>
          <a:prstGeom prst="cube">
            <a:avLst/>
          </a:prstGeom>
          <a:solidFill>
            <a:srgbClr val="33CC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5940152" y="381475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10mm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7524328" y="341481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10mm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7812360" y="213285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10mm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436096" y="2420888"/>
            <a:ext cx="18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VOLUME = 1000mm</a:t>
            </a:r>
            <a:r>
              <a:rPr lang="en-GB" sz="2800" baseline="30000" dirty="0" smtClean="0"/>
              <a:t>3</a:t>
            </a:r>
            <a:endParaRPr lang="en-GB" sz="2800" baseline="30000" dirty="0"/>
          </a:p>
        </p:txBody>
      </p:sp>
      <p:sp>
        <p:nvSpPr>
          <p:cNvPr id="14" name="TextBox 13"/>
          <p:cNvSpPr txBox="1"/>
          <p:nvPr/>
        </p:nvSpPr>
        <p:spPr>
          <a:xfrm>
            <a:off x="4067944" y="1867798"/>
            <a:ext cx="864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 smtClean="0"/>
              <a:t>=</a:t>
            </a:r>
            <a:endParaRPr lang="en-GB" sz="9600" dirty="0"/>
          </a:p>
        </p:txBody>
      </p:sp>
      <p:sp>
        <p:nvSpPr>
          <p:cNvPr id="15" name="TextBox 14"/>
          <p:cNvSpPr txBox="1"/>
          <p:nvPr/>
        </p:nvSpPr>
        <p:spPr>
          <a:xfrm>
            <a:off x="2843808" y="5022200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cm</a:t>
            </a:r>
            <a:r>
              <a:rPr lang="en-GB" sz="4000" baseline="30000" dirty="0" smtClean="0"/>
              <a:t>3</a:t>
            </a:r>
            <a:endParaRPr lang="en-GB" sz="4000" baseline="30000" dirty="0"/>
          </a:p>
        </p:txBody>
      </p:sp>
      <p:sp>
        <p:nvSpPr>
          <p:cNvPr id="16" name="TextBox 15"/>
          <p:cNvSpPr txBox="1"/>
          <p:nvPr/>
        </p:nvSpPr>
        <p:spPr>
          <a:xfrm>
            <a:off x="4932040" y="5036442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m</a:t>
            </a:r>
            <a:r>
              <a:rPr lang="en-GB" sz="4000" dirty="0" smtClean="0"/>
              <a:t>m</a:t>
            </a:r>
            <a:r>
              <a:rPr lang="en-GB" sz="4000" baseline="30000" dirty="0" smtClean="0"/>
              <a:t>3</a:t>
            </a:r>
            <a:endParaRPr lang="en-GB" sz="4000" baseline="30000" dirty="0"/>
          </a:p>
        </p:txBody>
      </p:sp>
      <p:sp>
        <p:nvSpPr>
          <p:cNvPr id="17" name="Freeform 16"/>
          <p:cNvSpPr/>
          <p:nvPr/>
        </p:nvSpPr>
        <p:spPr>
          <a:xfrm>
            <a:off x="3688938" y="4581128"/>
            <a:ext cx="1294378" cy="475658"/>
          </a:xfrm>
          <a:custGeom>
            <a:avLst/>
            <a:gdLst>
              <a:gd name="connsiteX0" fmla="*/ 0 w 1294378"/>
              <a:gd name="connsiteY0" fmla="*/ 457244 h 475658"/>
              <a:gd name="connsiteX1" fmla="*/ 595745 w 1294378"/>
              <a:gd name="connsiteY1" fmla="*/ 44 h 475658"/>
              <a:gd name="connsiteX2" fmla="*/ 1233054 w 1294378"/>
              <a:gd name="connsiteY2" fmla="*/ 429535 h 475658"/>
              <a:gd name="connsiteX3" fmla="*/ 1233054 w 1294378"/>
              <a:gd name="connsiteY3" fmla="*/ 443390 h 47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4378" h="475658">
                <a:moveTo>
                  <a:pt x="0" y="457244"/>
                </a:moveTo>
                <a:cubicBezTo>
                  <a:pt x="195118" y="230953"/>
                  <a:pt x="390236" y="4662"/>
                  <a:pt x="595745" y="44"/>
                </a:cubicBezTo>
                <a:cubicBezTo>
                  <a:pt x="801254" y="-4574"/>
                  <a:pt x="1126836" y="355644"/>
                  <a:pt x="1233054" y="429535"/>
                </a:cubicBezTo>
                <a:cubicBezTo>
                  <a:pt x="1339272" y="503426"/>
                  <a:pt x="1286163" y="473408"/>
                  <a:pt x="1233054" y="443390"/>
                </a:cubicBezTo>
              </a:path>
            </a:pathLst>
          </a:custGeom>
          <a:noFill/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 17"/>
          <p:cNvSpPr/>
          <p:nvPr/>
        </p:nvSpPr>
        <p:spPr>
          <a:xfrm flipV="1">
            <a:off x="3681801" y="5733256"/>
            <a:ext cx="1294378" cy="475658"/>
          </a:xfrm>
          <a:custGeom>
            <a:avLst/>
            <a:gdLst>
              <a:gd name="connsiteX0" fmla="*/ 0 w 1294378"/>
              <a:gd name="connsiteY0" fmla="*/ 457244 h 475658"/>
              <a:gd name="connsiteX1" fmla="*/ 595745 w 1294378"/>
              <a:gd name="connsiteY1" fmla="*/ 44 h 475658"/>
              <a:gd name="connsiteX2" fmla="*/ 1233054 w 1294378"/>
              <a:gd name="connsiteY2" fmla="*/ 429535 h 475658"/>
              <a:gd name="connsiteX3" fmla="*/ 1233054 w 1294378"/>
              <a:gd name="connsiteY3" fmla="*/ 443390 h 47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4378" h="475658">
                <a:moveTo>
                  <a:pt x="0" y="457244"/>
                </a:moveTo>
                <a:cubicBezTo>
                  <a:pt x="195118" y="230953"/>
                  <a:pt x="390236" y="4662"/>
                  <a:pt x="595745" y="44"/>
                </a:cubicBezTo>
                <a:cubicBezTo>
                  <a:pt x="801254" y="-4574"/>
                  <a:pt x="1126836" y="355644"/>
                  <a:pt x="1233054" y="429535"/>
                </a:cubicBezTo>
                <a:cubicBezTo>
                  <a:pt x="1339272" y="503426"/>
                  <a:pt x="1286163" y="473408"/>
                  <a:pt x="1233054" y="443390"/>
                </a:cubicBezTo>
              </a:path>
            </a:pathLst>
          </a:custGeom>
          <a:noFill/>
          <a:ln w="5715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3832954" y="4149080"/>
            <a:ext cx="1078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x</a:t>
            </a:r>
            <a:r>
              <a:rPr lang="en-GB" sz="2400" dirty="0" smtClean="0"/>
              <a:t> 1000</a:t>
            </a:r>
            <a:endParaRPr lang="en-GB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3780795" y="6279703"/>
            <a:ext cx="1078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÷ 1000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30691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8" grpId="0" animBg="1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Metric Conversions</a:t>
            </a:r>
            <a:endParaRPr lang="en-GB" dirty="0"/>
          </a:p>
        </p:txBody>
      </p:sp>
      <p:sp>
        <p:nvSpPr>
          <p:cNvPr id="4" name="Cube 3"/>
          <p:cNvSpPr/>
          <p:nvPr/>
        </p:nvSpPr>
        <p:spPr>
          <a:xfrm>
            <a:off x="827584" y="1435750"/>
            <a:ext cx="2448272" cy="2448272"/>
          </a:xfrm>
          <a:prstGeom prst="cube">
            <a:avLst/>
          </a:prstGeom>
          <a:solidFill>
            <a:srgbClr val="CC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475656" y="390974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1m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915816" y="350979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1m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203848" y="222783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1m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899592" y="2515870"/>
            <a:ext cx="16561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VOLUME = 1m</a:t>
            </a:r>
            <a:r>
              <a:rPr lang="en-GB" sz="2800" baseline="30000" dirty="0" smtClean="0"/>
              <a:t>3</a:t>
            </a:r>
            <a:endParaRPr lang="en-GB" sz="2800" baseline="30000" dirty="0"/>
          </a:p>
        </p:txBody>
      </p:sp>
      <p:sp>
        <p:nvSpPr>
          <p:cNvPr id="9" name="Cube 8"/>
          <p:cNvSpPr/>
          <p:nvPr/>
        </p:nvSpPr>
        <p:spPr>
          <a:xfrm>
            <a:off x="5436096" y="1340768"/>
            <a:ext cx="2448272" cy="2448272"/>
          </a:xfrm>
          <a:prstGeom prst="cube">
            <a:avLst/>
          </a:prstGeom>
          <a:solidFill>
            <a:srgbClr val="CC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5940152" y="381475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100cm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7524328" y="341481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100cm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7812360" y="213285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100cm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364088" y="2420888"/>
            <a:ext cx="1944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VOLUME = 100000cm</a:t>
            </a:r>
            <a:r>
              <a:rPr lang="en-GB" sz="2800" baseline="30000" dirty="0" smtClean="0"/>
              <a:t>3</a:t>
            </a:r>
            <a:endParaRPr lang="en-GB" sz="2800" baseline="30000" dirty="0"/>
          </a:p>
        </p:txBody>
      </p:sp>
      <p:sp>
        <p:nvSpPr>
          <p:cNvPr id="14" name="TextBox 13"/>
          <p:cNvSpPr txBox="1"/>
          <p:nvPr/>
        </p:nvSpPr>
        <p:spPr>
          <a:xfrm>
            <a:off x="4067944" y="1867798"/>
            <a:ext cx="864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 smtClean="0"/>
              <a:t>=</a:t>
            </a:r>
            <a:endParaRPr lang="en-GB" sz="9600" dirty="0"/>
          </a:p>
        </p:txBody>
      </p:sp>
      <p:sp>
        <p:nvSpPr>
          <p:cNvPr id="15" name="TextBox 14"/>
          <p:cNvSpPr txBox="1"/>
          <p:nvPr/>
        </p:nvSpPr>
        <p:spPr>
          <a:xfrm>
            <a:off x="3059832" y="5022200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m</a:t>
            </a:r>
            <a:r>
              <a:rPr lang="en-GB" sz="4000" baseline="30000" dirty="0" smtClean="0"/>
              <a:t>3</a:t>
            </a:r>
            <a:endParaRPr lang="en-GB" sz="4000" baseline="30000" dirty="0"/>
          </a:p>
        </p:txBody>
      </p:sp>
      <p:sp>
        <p:nvSpPr>
          <p:cNvPr id="16" name="TextBox 15"/>
          <p:cNvSpPr txBox="1"/>
          <p:nvPr/>
        </p:nvSpPr>
        <p:spPr>
          <a:xfrm>
            <a:off x="4788024" y="5036442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cm</a:t>
            </a:r>
            <a:r>
              <a:rPr lang="en-GB" sz="4000" baseline="30000" dirty="0" smtClean="0"/>
              <a:t>3</a:t>
            </a:r>
            <a:endParaRPr lang="en-GB" sz="4000" baseline="30000" dirty="0"/>
          </a:p>
        </p:txBody>
      </p:sp>
      <p:sp>
        <p:nvSpPr>
          <p:cNvPr id="17" name="Freeform 16"/>
          <p:cNvSpPr/>
          <p:nvPr/>
        </p:nvSpPr>
        <p:spPr>
          <a:xfrm>
            <a:off x="3688938" y="4581128"/>
            <a:ext cx="1294378" cy="475658"/>
          </a:xfrm>
          <a:custGeom>
            <a:avLst/>
            <a:gdLst>
              <a:gd name="connsiteX0" fmla="*/ 0 w 1294378"/>
              <a:gd name="connsiteY0" fmla="*/ 457244 h 475658"/>
              <a:gd name="connsiteX1" fmla="*/ 595745 w 1294378"/>
              <a:gd name="connsiteY1" fmla="*/ 44 h 475658"/>
              <a:gd name="connsiteX2" fmla="*/ 1233054 w 1294378"/>
              <a:gd name="connsiteY2" fmla="*/ 429535 h 475658"/>
              <a:gd name="connsiteX3" fmla="*/ 1233054 w 1294378"/>
              <a:gd name="connsiteY3" fmla="*/ 443390 h 47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4378" h="475658">
                <a:moveTo>
                  <a:pt x="0" y="457244"/>
                </a:moveTo>
                <a:cubicBezTo>
                  <a:pt x="195118" y="230953"/>
                  <a:pt x="390236" y="4662"/>
                  <a:pt x="595745" y="44"/>
                </a:cubicBezTo>
                <a:cubicBezTo>
                  <a:pt x="801254" y="-4574"/>
                  <a:pt x="1126836" y="355644"/>
                  <a:pt x="1233054" y="429535"/>
                </a:cubicBezTo>
                <a:cubicBezTo>
                  <a:pt x="1339272" y="503426"/>
                  <a:pt x="1286163" y="473408"/>
                  <a:pt x="1233054" y="443390"/>
                </a:cubicBezTo>
              </a:path>
            </a:pathLst>
          </a:custGeom>
          <a:noFill/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 17"/>
          <p:cNvSpPr/>
          <p:nvPr/>
        </p:nvSpPr>
        <p:spPr>
          <a:xfrm flipV="1">
            <a:off x="3681801" y="5733256"/>
            <a:ext cx="1294378" cy="475658"/>
          </a:xfrm>
          <a:custGeom>
            <a:avLst/>
            <a:gdLst>
              <a:gd name="connsiteX0" fmla="*/ 0 w 1294378"/>
              <a:gd name="connsiteY0" fmla="*/ 457244 h 475658"/>
              <a:gd name="connsiteX1" fmla="*/ 595745 w 1294378"/>
              <a:gd name="connsiteY1" fmla="*/ 44 h 475658"/>
              <a:gd name="connsiteX2" fmla="*/ 1233054 w 1294378"/>
              <a:gd name="connsiteY2" fmla="*/ 429535 h 475658"/>
              <a:gd name="connsiteX3" fmla="*/ 1233054 w 1294378"/>
              <a:gd name="connsiteY3" fmla="*/ 443390 h 47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4378" h="475658">
                <a:moveTo>
                  <a:pt x="0" y="457244"/>
                </a:moveTo>
                <a:cubicBezTo>
                  <a:pt x="195118" y="230953"/>
                  <a:pt x="390236" y="4662"/>
                  <a:pt x="595745" y="44"/>
                </a:cubicBezTo>
                <a:cubicBezTo>
                  <a:pt x="801254" y="-4574"/>
                  <a:pt x="1126836" y="355644"/>
                  <a:pt x="1233054" y="429535"/>
                </a:cubicBezTo>
                <a:cubicBezTo>
                  <a:pt x="1339272" y="503426"/>
                  <a:pt x="1286163" y="473408"/>
                  <a:pt x="1233054" y="443390"/>
                </a:cubicBezTo>
              </a:path>
            </a:pathLst>
          </a:custGeom>
          <a:noFill/>
          <a:ln w="5715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3563888" y="4149080"/>
            <a:ext cx="1347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x</a:t>
            </a:r>
            <a:r>
              <a:rPr lang="en-GB" sz="2400" dirty="0" smtClean="0"/>
              <a:t> 100000</a:t>
            </a:r>
            <a:endParaRPr lang="en-GB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3563888" y="6279703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÷ 100000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4707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8" grpId="0" animBg="1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Metric Conversions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Convert the following:</a:t>
            </a:r>
          </a:p>
          <a:p>
            <a:endParaRPr lang="en-GB" dirty="0"/>
          </a:p>
          <a:p>
            <a:pPr marL="514350" indent="-514350">
              <a:buFont typeface="+mj-lt"/>
              <a:buAutoNum type="alphaLcParenR"/>
            </a:pPr>
            <a:r>
              <a:rPr lang="en-GB" dirty="0" smtClean="0"/>
              <a:t>5cm</a:t>
            </a:r>
            <a:r>
              <a:rPr lang="en-GB" baseline="30000" dirty="0" smtClean="0"/>
              <a:t>3</a:t>
            </a:r>
            <a:r>
              <a:rPr lang="en-GB" dirty="0" smtClean="0"/>
              <a:t> to mm</a:t>
            </a:r>
            <a:r>
              <a:rPr lang="en-GB" baseline="30000" dirty="0" smtClean="0"/>
              <a:t>3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 smtClean="0"/>
              <a:t>9m</a:t>
            </a:r>
            <a:r>
              <a:rPr lang="en-GB" baseline="30000" dirty="0" smtClean="0"/>
              <a:t>3</a:t>
            </a:r>
            <a:r>
              <a:rPr lang="en-GB" dirty="0" smtClean="0"/>
              <a:t> to cm</a:t>
            </a:r>
            <a:r>
              <a:rPr lang="en-GB" baseline="30000" dirty="0" smtClean="0"/>
              <a:t>3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 smtClean="0"/>
              <a:t>1500mm</a:t>
            </a:r>
            <a:r>
              <a:rPr lang="en-GB" baseline="30000" dirty="0" smtClean="0"/>
              <a:t>3</a:t>
            </a:r>
            <a:r>
              <a:rPr lang="en-GB" dirty="0" smtClean="0"/>
              <a:t> to cm</a:t>
            </a:r>
            <a:r>
              <a:rPr lang="en-GB" baseline="30000" dirty="0" smtClean="0"/>
              <a:t>3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 smtClean="0"/>
              <a:t>960000cm</a:t>
            </a:r>
            <a:r>
              <a:rPr lang="en-GB" baseline="30000" dirty="0" smtClean="0"/>
              <a:t>3</a:t>
            </a:r>
            <a:r>
              <a:rPr lang="en-GB" dirty="0" smtClean="0"/>
              <a:t> to m</a:t>
            </a:r>
            <a:r>
              <a:rPr lang="en-GB" baseline="30000" dirty="0" smtClean="0"/>
              <a:t>3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 smtClean="0"/>
              <a:t>0.07m</a:t>
            </a:r>
            <a:r>
              <a:rPr lang="en-GB" baseline="30000" dirty="0" smtClean="0"/>
              <a:t>3</a:t>
            </a:r>
            <a:r>
              <a:rPr lang="en-GB" dirty="0" smtClean="0"/>
              <a:t> to mm</a:t>
            </a:r>
            <a:r>
              <a:rPr lang="en-GB" baseline="30000" dirty="0" smtClean="0"/>
              <a:t>3</a:t>
            </a:r>
            <a:endParaRPr lang="en-GB" baseline="30000" dirty="0"/>
          </a:p>
        </p:txBody>
      </p:sp>
    </p:spTree>
    <p:extLst>
      <p:ext uri="{BB962C8B-B14F-4D97-AF65-F5344CB8AC3E}">
        <p14:creationId xmlns:p14="http://schemas.microsoft.com/office/powerpoint/2010/main" val="186250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This is really tricky! Only attempt if you dare - Metric </a:t>
            </a:r>
            <a:r>
              <a:rPr lang="en-GB" dirty="0" smtClean="0"/>
              <a:t>to </a:t>
            </a:r>
            <a:r>
              <a:rPr lang="en-GB" dirty="0" smtClean="0"/>
              <a:t>Imperial !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6" t="48485" r="11204" b="11508"/>
          <a:stretch/>
        </p:blipFill>
        <p:spPr bwMode="auto">
          <a:xfrm>
            <a:off x="66667" y="1412776"/>
            <a:ext cx="8969829" cy="2926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4509120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Examples:   Convert 5kg to pounds (</a:t>
            </a:r>
            <a:r>
              <a:rPr lang="en-GB" sz="2400" dirty="0" err="1" smtClean="0"/>
              <a:t>lbs</a:t>
            </a:r>
            <a:r>
              <a:rPr lang="en-GB" sz="2400" dirty="0" smtClean="0"/>
              <a:t>)	Convert 16 miles to km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5199583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	         5 x 2.2 = 11lbs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5229200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	         					16 x 1.6 = 25.6km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5114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Metric to Imperial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2" t="19318" r="14216" b="48809"/>
          <a:stretch/>
        </p:blipFill>
        <p:spPr bwMode="auto">
          <a:xfrm>
            <a:off x="-108520" y="1772816"/>
            <a:ext cx="931947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310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RECAP: Metric </a:t>
            </a:r>
            <a:r>
              <a:rPr lang="en-GB" dirty="0" smtClean="0"/>
              <a:t>Units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units of length do you know?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What units of mass do you know?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What units of capacity do you know?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943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Metric Conversions - LENGTH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69407" y="2816003"/>
            <a:ext cx="1008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k</a:t>
            </a:r>
            <a:r>
              <a:rPr lang="en-GB" sz="4800" dirty="0" smtClean="0"/>
              <a:t>m</a:t>
            </a:r>
            <a:endParaRPr lang="en-GB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1981575" y="2816003"/>
            <a:ext cx="1008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m</a:t>
            </a:r>
            <a:endParaRPr lang="en-GB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3205711" y="2816003"/>
            <a:ext cx="1008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cm</a:t>
            </a:r>
            <a:endParaRPr lang="en-GB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4573863" y="2816003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mm</a:t>
            </a:r>
            <a:endParaRPr lang="en-GB" sz="4800" dirty="0"/>
          </a:p>
        </p:txBody>
      </p:sp>
      <p:sp>
        <p:nvSpPr>
          <p:cNvPr id="8" name="Freeform 7"/>
          <p:cNvSpPr/>
          <p:nvPr/>
        </p:nvSpPr>
        <p:spPr>
          <a:xfrm>
            <a:off x="950868" y="2404337"/>
            <a:ext cx="1294378" cy="475658"/>
          </a:xfrm>
          <a:custGeom>
            <a:avLst/>
            <a:gdLst>
              <a:gd name="connsiteX0" fmla="*/ 0 w 1294378"/>
              <a:gd name="connsiteY0" fmla="*/ 457244 h 475658"/>
              <a:gd name="connsiteX1" fmla="*/ 595745 w 1294378"/>
              <a:gd name="connsiteY1" fmla="*/ 44 h 475658"/>
              <a:gd name="connsiteX2" fmla="*/ 1233054 w 1294378"/>
              <a:gd name="connsiteY2" fmla="*/ 429535 h 475658"/>
              <a:gd name="connsiteX3" fmla="*/ 1233054 w 1294378"/>
              <a:gd name="connsiteY3" fmla="*/ 443390 h 47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4378" h="475658">
                <a:moveTo>
                  <a:pt x="0" y="457244"/>
                </a:moveTo>
                <a:cubicBezTo>
                  <a:pt x="195118" y="230953"/>
                  <a:pt x="390236" y="4662"/>
                  <a:pt x="595745" y="44"/>
                </a:cubicBezTo>
                <a:cubicBezTo>
                  <a:pt x="801254" y="-4574"/>
                  <a:pt x="1126836" y="355644"/>
                  <a:pt x="1233054" y="429535"/>
                </a:cubicBezTo>
                <a:cubicBezTo>
                  <a:pt x="1339272" y="503426"/>
                  <a:pt x="1286163" y="473408"/>
                  <a:pt x="1233054" y="443390"/>
                </a:cubicBezTo>
              </a:path>
            </a:pathLst>
          </a:custGeom>
          <a:noFill/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 8"/>
          <p:cNvSpPr/>
          <p:nvPr/>
        </p:nvSpPr>
        <p:spPr>
          <a:xfrm>
            <a:off x="2385657" y="2412354"/>
            <a:ext cx="1294378" cy="475658"/>
          </a:xfrm>
          <a:custGeom>
            <a:avLst/>
            <a:gdLst>
              <a:gd name="connsiteX0" fmla="*/ 0 w 1294378"/>
              <a:gd name="connsiteY0" fmla="*/ 457244 h 475658"/>
              <a:gd name="connsiteX1" fmla="*/ 595745 w 1294378"/>
              <a:gd name="connsiteY1" fmla="*/ 44 h 475658"/>
              <a:gd name="connsiteX2" fmla="*/ 1233054 w 1294378"/>
              <a:gd name="connsiteY2" fmla="*/ 429535 h 475658"/>
              <a:gd name="connsiteX3" fmla="*/ 1233054 w 1294378"/>
              <a:gd name="connsiteY3" fmla="*/ 443390 h 47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4378" h="475658">
                <a:moveTo>
                  <a:pt x="0" y="457244"/>
                </a:moveTo>
                <a:cubicBezTo>
                  <a:pt x="195118" y="230953"/>
                  <a:pt x="390236" y="4662"/>
                  <a:pt x="595745" y="44"/>
                </a:cubicBezTo>
                <a:cubicBezTo>
                  <a:pt x="801254" y="-4574"/>
                  <a:pt x="1126836" y="355644"/>
                  <a:pt x="1233054" y="429535"/>
                </a:cubicBezTo>
                <a:cubicBezTo>
                  <a:pt x="1339272" y="503426"/>
                  <a:pt x="1286163" y="473408"/>
                  <a:pt x="1233054" y="443390"/>
                </a:cubicBezTo>
              </a:path>
            </a:pathLst>
          </a:custGeom>
          <a:noFill/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/>
          <p:cNvSpPr/>
          <p:nvPr/>
        </p:nvSpPr>
        <p:spPr>
          <a:xfrm>
            <a:off x="3969833" y="2383956"/>
            <a:ext cx="1294378" cy="475658"/>
          </a:xfrm>
          <a:custGeom>
            <a:avLst/>
            <a:gdLst>
              <a:gd name="connsiteX0" fmla="*/ 0 w 1294378"/>
              <a:gd name="connsiteY0" fmla="*/ 457244 h 475658"/>
              <a:gd name="connsiteX1" fmla="*/ 595745 w 1294378"/>
              <a:gd name="connsiteY1" fmla="*/ 44 h 475658"/>
              <a:gd name="connsiteX2" fmla="*/ 1233054 w 1294378"/>
              <a:gd name="connsiteY2" fmla="*/ 429535 h 475658"/>
              <a:gd name="connsiteX3" fmla="*/ 1233054 w 1294378"/>
              <a:gd name="connsiteY3" fmla="*/ 443390 h 47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4378" h="475658">
                <a:moveTo>
                  <a:pt x="0" y="457244"/>
                </a:moveTo>
                <a:cubicBezTo>
                  <a:pt x="195118" y="230953"/>
                  <a:pt x="390236" y="4662"/>
                  <a:pt x="595745" y="44"/>
                </a:cubicBezTo>
                <a:cubicBezTo>
                  <a:pt x="801254" y="-4574"/>
                  <a:pt x="1126836" y="355644"/>
                  <a:pt x="1233054" y="429535"/>
                </a:cubicBezTo>
                <a:cubicBezTo>
                  <a:pt x="1339272" y="503426"/>
                  <a:pt x="1286163" y="473408"/>
                  <a:pt x="1233054" y="443390"/>
                </a:cubicBezTo>
              </a:path>
            </a:pathLst>
          </a:custGeom>
          <a:noFill/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 10"/>
          <p:cNvSpPr/>
          <p:nvPr/>
        </p:nvSpPr>
        <p:spPr>
          <a:xfrm flipV="1">
            <a:off x="943731" y="3556465"/>
            <a:ext cx="1294378" cy="475658"/>
          </a:xfrm>
          <a:custGeom>
            <a:avLst/>
            <a:gdLst>
              <a:gd name="connsiteX0" fmla="*/ 0 w 1294378"/>
              <a:gd name="connsiteY0" fmla="*/ 457244 h 475658"/>
              <a:gd name="connsiteX1" fmla="*/ 595745 w 1294378"/>
              <a:gd name="connsiteY1" fmla="*/ 44 h 475658"/>
              <a:gd name="connsiteX2" fmla="*/ 1233054 w 1294378"/>
              <a:gd name="connsiteY2" fmla="*/ 429535 h 475658"/>
              <a:gd name="connsiteX3" fmla="*/ 1233054 w 1294378"/>
              <a:gd name="connsiteY3" fmla="*/ 443390 h 47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4378" h="475658">
                <a:moveTo>
                  <a:pt x="0" y="457244"/>
                </a:moveTo>
                <a:cubicBezTo>
                  <a:pt x="195118" y="230953"/>
                  <a:pt x="390236" y="4662"/>
                  <a:pt x="595745" y="44"/>
                </a:cubicBezTo>
                <a:cubicBezTo>
                  <a:pt x="801254" y="-4574"/>
                  <a:pt x="1126836" y="355644"/>
                  <a:pt x="1233054" y="429535"/>
                </a:cubicBezTo>
                <a:cubicBezTo>
                  <a:pt x="1339272" y="503426"/>
                  <a:pt x="1286163" y="473408"/>
                  <a:pt x="1233054" y="443390"/>
                </a:cubicBezTo>
              </a:path>
            </a:pathLst>
          </a:custGeom>
          <a:noFill/>
          <a:ln w="5715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 11"/>
          <p:cNvSpPr/>
          <p:nvPr/>
        </p:nvSpPr>
        <p:spPr>
          <a:xfrm flipV="1">
            <a:off x="2378520" y="3564482"/>
            <a:ext cx="1294378" cy="475658"/>
          </a:xfrm>
          <a:custGeom>
            <a:avLst/>
            <a:gdLst>
              <a:gd name="connsiteX0" fmla="*/ 0 w 1294378"/>
              <a:gd name="connsiteY0" fmla="*/ 457244 h 475658"/>
              <a:gd name="connsiteX1" fmla="*/ 595745 w 1294378"/>
              <a:gd name="connsiteY1" fmla="*/ 44 h 475658"/>
              <a:gd name="connsiteX2" fmla="*/ 1233054 w 1294378"/>
              <a:gd name="connsiteY2" fmla="*/ 429535 h 475658"/>
              <a:gd name="connsiteX3" fmla="*/ 1233054 w 1294378"/>
              <a:gd name="connsiteY3" fmla="*/ 443390 h 47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4378" h="475658">
                <a:moveTo>
                  <a:pt x="0" y="457244"/>
                </a:moveTo>
                <a:cubicBezTo>
                  <a:pt x="195118" y="230953"/>
                  <a:pt x="390236" y="4662"/>
                  <a:pt x="595745" y="44"/>
                </a:cubicBezTo>
                <a:cubicBezTo>
                  <a:pt x="801254" y="-4574"/>
                  <a:pt x="1126836" y="355644"/>
                  <a:pt x="1233054" y="429535"/>
                </a:cubicBezTo>
                <a:cubicBezTo>
                  <a:pt x="1339272" y="503426"/>
                  <a:pt x="1286163" y="473408"/>
                  <a:pt x="1233054" y="443390"/>
                </a:cubicBezTo>
              </a:path>
            </a:pathLst>
          </a:custGeom>
          <a:noFill/>
          <a:ln w="5715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 12"/>
          <p:cNvSpPr/>
          <p:nvPr/>
        </p:nvSpPr>
        <p:spPr>
          <a:xfrm flipV="1">
            <a:off x="3962696" y="3536084"/>
            <a:ext cx="1294378" cy="475658"/>
          </a:xfrm>
          <a:custGeom>
            <a:avLst/>
            <a:gdLst>
              <a:gd name="connsiteX0" fmla="*/ 0 w 1294378"/>
              <a:gd name="connsiteY0" fmla="*/ 457244 h 475658"/>
              <a:gd name="connsiteX1" fmla="*/ 595745 w 1294378"/>
              <a:gd name="connsiteY1" fmla="*/ 44 h 475658"/>
              <a:gd name="connsiteX2" fmla="*/ 1233054 w 1294378"/>
              <a:gd name="connsiteY2" fmla="*/ 429535 h 475658"/>
              <a:gd name="connsiteX3" fmla="*/ 1233054 w 1294378"/>
              <a:gd name="connsiteY3" fmla="*/ 443390 h 47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4378" h="475658">
                <a:moveTo>
                  <a:pt x="0" y="457244"/>
                </a:moveTo>
                <a:cubicBezTo>
                  <a:pt x="195118" y="230953"/>
                  <a:pt x="390236" y="4662"/>
                  <a:pt x="595745" y="44"/>
                </a:cubicBezTo>
                <a:cubicBezTo>
                  <a:pt x="801254" y="-4574"/>
                  <a:pt x="1126836" y="355644"/>
                  <a:pt x="1233054" y="429535"/>
                </a:cubicBezTo>
                <a:cubicBezTo>
                  <a:pt x="1339272" y="503426"/>
                  <a:pt x="1286163" y="473408"/>
                  <a:pt x="1233054" y="443390"/>
                </a:cubicBezTo>
              </a:path>
            </a:pathLst>
          </a:custGeom>
          <a:noFill/>
          <a:ln w="5715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1015739" y="1922291"/>
            <a:ext cx="1078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x</a:t>
            </a:r>
            <a:r>
              <a:rPr lang="en-GB" sz="2400" dirty="0" smtClean="0"/>
              <a:t> 1000</a:t>
            </a:r>
            <a:endParaRPr lang="en-GB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457665" y="1951908"/>
            <a:ext cx="1078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x</a:t>
            </a:r>
            <a:r>
              <a:rPr lang="en-GB" sz="2400" dirty="0" smtClean="0"/>
              <a:t> 100</a:t>
            </a:r>
            <a:endParaRPr lang="en-GB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113849" y="1951908"/>
            <a:ext cx="1078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x</a:t>
            </a:r>
            <a:r>
              <a:rPr lang="en-GB" sz="2400" dirty="0" smtClean="0"/>
              <a:t> 10</a:t>
            </a:r>
            <a:endParaRPr lang="en-GB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1087747" y="4052914"/>
            <a:ext cx="1078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÷ 1000</a:t>
            </a:r>
            <a:endParaRPr lang="en-GB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2529673" y="4082531"/>
            <a:ext cx="1078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÷ 100</a:t>
            </a:r>
            <a:endParaRPr lang="en-GB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4185857" y="4082531"/>
            <a:ext cx="1078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÷ 10</a:t>
            </a:r>
            <a:endParaRPr lang="en-GB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5940152" y="1268760"/>
            <a:ext cx="31318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 smtClean="0"/>
              <a:t>Examples:</a:t>
            </a:r>
          </a:p>
          <a:p>
            <a:endParaRPr lang="en-GB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FF0000"/>
                </a:solidFill>
              </a:rPr>
              <a:t>Convert 3m to cm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400" dirty="0">
              <a:solidFill>
                <a:srgbClr val="FF0000"/>
              </a:solidFill>
            </a:endParaRPr>
          </a:p>
          <a:p>
            <a:r>
              <a:rPr lang="en-GB" sz="2400" dirty="0" smtClean="0">
                <a:solidFill>
                  <a:srgbClr val="FF0000"/>
                </a:solidFill>
              </a:rPr>
              <a:t>3 x 100 = 300cm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</a:rPr>
              <a:t>Convert 5.7km to m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4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</a:rPr>
              <a:t>5.7 x 1000 = 5700m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B050"/>
                </a:solidFill>
              </a:rPr>
              <a:t>Convert 3.6km to cm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400" dirty="0">
              <a:solidFill>
                <a:srgbClr val="00B050"/>
              </a:solidFill>
            </a:endParaRPr>
          </a:p>
          <a:p>
            <a:r>
              <a:rPr lang="en-GB" sz="2400" dirty="0" smtClean="0">
                <a:solidFill>
                  <a:srgbClr val="00B050"/>
                </a:solidFill>
              </a:rPr>
              <a:t>3.6 x 1000 = 3600m</a:t>
            </a:r>
          </a:p>
          <a:p>
            <a:r>
              <a:rPr lang="en-GB" sz="2400" dirty="0" smtClean="0">
                <a:solidFill>
                  <a:srgbClr val="00B050"/>
                </a:solidFill>
              </a:rPr>
              <a:t>3600 x 100 = 360000cm</a:t>
            </a:r>
            <a:endParaRPr lang="en-GB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41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Metric Conversions - MASS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-108520" y="2816003"/>
            <a:ext cx="1802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Tonne</a:t>
            </a:r>
            <a:endParaRPr lang="en-GB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1693543" y="2816003"/>
            <a:ext cx="1008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k</a:t>
            </a:r>
            <a:r>
              <a:rPr lang="en-GB" sz="4800" dirty="0" smtClean="0"/>
              <a:t>g</a:t>
            </a:r>
            <a:endParaRPr lang="en-GB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2987824" y="2708920"/>
            <a:ext cx="1008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  g</a:t>
            </a:r>
            <a:endParaRPr lang="en-GB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4285831" y="2708920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mg</a:t>
            </a:r>
            <a:endParaRPr lang="en-GB" sz="4800" dirty="0"/>
          </a:p>
        </p:txBody>
      </p:sp>
      <p:sp>
        <p:nvSpPr>
          <p:cNvPr id="8" name="Freeform 7"/>
          <p:cNvSpPr/>
          <p:nvPr/>
        </p:nvSpPr>
        <p:spPr>
          <a:xfrm>
            <a:off x="662836" y="2404337"/>
            <a:ext cx="1294378" cy="475658"/>
          </a:xfrm>
          <a:custGeom>
            <a:avLst/>
            <a:gdLst>
              <a:gd name="connsiteX0" fmla="*/ 0 w 1294378"/>
              <a:gd name="connsiteY0" fmla="*/ 457244 h 475658"/>
              <a:gd name="connsiteX1" fmla="*/ 595745 w 1294378"/>
              <a:gd name="connsiteY1" fmla="*/ 44 h 475658"/>
              <a:gd name="connsiteX2" fmla="*/ 1233054 w 1294378"/>
              <a:gd name="connsiteY2" fmla="*/ 429535 h 475658"/>
              <a:gd name="connsiteX3" fmla="*/ 1233054 w 1294378"/>
              <a:gd name="connsiteY3" fmla="*/ 443390 h 47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4378" h="475658">
                <a:moveTo>
                  <a:pt x="0" y="457244"/>
                </a:moveTo>
                <a:cubicBezTo>
                  <a:pt x="195118" y="230953"/>
                  <a:pt x="390236" y="4662"/>
                  <a:pt x="595745" y="44"/>
                </a:cubicBezTo>
                <a:cubicBezTo>
                  <a:pt x="801254" y="-4574"/>
                  <a:pt x="1126836" y="355644"/>
                  <a:pt x="1233054" y="429535"/>
                </a:cubicBezTo>
                <a:cubicBezTo>
                  <a:pt x="1339272" y="503426"/>
                  <a:pt x="1286163" y="473408"/>
                  <a:pt x="1233054" y="443390"/>
                </a:cubicBezTo>
              </a:path>
            </a:pathLst>
          </a:custGeom>
          <a:noFill/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 8"/>
          <p:cNvSpPr/>
          <p:nvPr/>
        </p:nvSpPr>
        <p:spPr>
          <a:xfrm>
            <a:off x="2097625" y="2412354"/>
            <a:ext cx="1294378" cy="475658"/>
          </a:xfrm>
          <a:custGeom>
            <a:avLst/>
            <a:gdLst>
              <a:gd name="connsiteX0" fmla="*/ 0 w 1294378"/>
              <a:gd name="connsiteY0" fmla="*/ 457244 h 475658"/>
              <a:gd name="connsiteX1" fmla="*/ 595745 w 1294378"/>
              <a:gd name="connsiteY1" fmla="*/ 44 h 475658"/>
              <a:gd name="connsiteX2" fmla="*/ 1233054 w 1294378"/>
              <a:gd name="connsiteY2" fmla="*/ 429535 h 475658"/>
              <a:gd name="connsiteX3" fmla="*/ 1233054 w 1294378"/>
              <a:gd name="connsiteY3" fmla="*/ 443390 h 47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4378" h="475658">
                <a:moveTo>
                  <a:pt x="0" y="457244"/>
                </a:moveTo>
                <a:cubicBezTo>
                  <a:pt x="195118" y="230953"/>
                  <a:pt x="390236" y="4662"/>
                  <a:pt x="595745" y="44"/>
                </a:cubicBezTo>
                <a:cubicBezTo>
                  <a:pt x="801254" y="-4574"/>
                  <a:pt x="1126836" y="355644"/>
                  <a:pt x="1233054" y="429535"/>
                </a:cubicBezTo>
                <a:cubicBezTo>
                  <a:pt x="1339272" y="503426"/>
                  <a:pt x="1286163" y="473408"/>
                  <a:pt x="1233054" y="443390"/>
                </a:cubicBezTo>
              </a:path>
            </a:pathLst>
          </a:custGeom>
          <a:noFill/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/>
          <p:cNvSpPr/>
          <p:nvPr/>
        </p:nvSpPr>
        <p:spPr>
          <a:xfrm>
            <a:off x="3681801" y="2383956"/>
            <a:ext cx="1294378" cy="475658"/>
          </a:xfrm>
          <a:custGeom>
            <a:avLst/>
            <a:gdLst>
              <a:gd name="connsiteX0" fmla="*/ 0 w 1294378"/>
              <a:gd name="connsiteY0" fmla="*/ 457244 h 475658"/>
              <a:gd name="connsiteX1" fmla="*/ 595745 w 1294378"/>
              <a:gd name="connsiteY1" fmla="*/ 44 h 475658"/>
              <a:gd name="connsiteX2" fmla="*/ 1233054 w 1294378"/>
              <a:gd name="connsiteY2" fmla="*/ 429535 h 475658"/>
              <a:gd name="connsiteX3" fmla="*/ 1233054 w 1294378"/>
              <a:gd name="connsiteY3" fmla="*/ 443390 h 47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4378" h="475658">
                <a:moveTo>
                  <a:pt x="0" y="457244"/>
                </a:moveTo>
                <a:cubicBezTo>
                  <a:pt x="195118" y="230953"/>
                  <a:pt x="390236" y="4662"/>
                  <a:pt x="595745" y="44"/>
                </a:cubicBezTo>
                <a:cubicBezTo>
                  <a:pt x="801254" y="-4574"/>
                  <a:pt x="1126836" y="355644"/>
                  <a:pt x="1233054" y="429535"/>
                </a:cubicBezTo>
                <a:cubicBezTo>
                  <a:pt x="1339272" y="503426"/>
                  <a:pt x="1286163" y="473408"/>
                  <a:pt x="1233054" y="443390"/>
                </a:cubicBezTo>
              </a:path>
            </a:pathLst>
          </a:custGeom>
          <a:noFill/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 10"/>
          <p:cNvSpPr/>
          <p:nvPr/>
        </p:nvSpPr>
        <p:spPr>
          <a:xfrm flipV="1">
            <a:off x="655699" y="3556465"/>
            <a:ext cx="1294378" cy="475658"/>
          </a:xfrm>
          <a:custGeom>
            <a:avLst/>
            <a:gdLst>
              <a:gd name="connsiteX0" fmla="*/ 0 w 1294378"/>
              <a:gd name="connsiteY0" fmla="*/ 457244 h 475658"/>
              <a:gd name="connsiteX1" fmla="*/ 595745 w 1294378"/>
              <a:gd name="connsiteY1" fmla="*/ 44 h 475658"/>
              <a:gd name="connsiteX2" fmla="*/ 1233054 w 1294378"/>
              <a:gd name="connsiteY2" fmla="*/ 429535 h 475658"/>
              <a:gd name="connsiteX3" fmla="*/ 1233054 w 1294378"/>
              <a:gd name="connsiteY3" fmla="*/ 443390 h 47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4378" h="475658">
                <a:moveTo>
                  <a:pt x="0" y="457244"/>
                </a:moveTo>
                <a:cubicBezTo>
                  <a:pt x="195118" y="230953"/>
                  <a:pt x="390236" y="4662"/>
                  <a:pt x="595745" y="44"/>
                </a:cubicBezTo>
                <a:cubicBezTo>
                  <a:pt x="801254" y="-4574"/>
                  <a:pt x="1126836" y="355644"/>
                  <a:pt x="1233054" y="429535"/>
                </a:cubicBezTo>
                <a:cubicBezTo>
                  <a:pt x="1339272" y="503426"/>
                  <a:pt x="1286163" y="473408"/>
                  <a:pt x="1233054" y="443390"/>
                </a:cubicBezTo>
              </a:path>
            </a:pathLst>
          </a:custGeom>
          <a:noFill/>
          <a:ln w="5715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 11"/>
          <p:cNvSpPr/>
          <p:nvPr/>
        </p:nvSpPr>
        <p:spPr>
          <a:xfrm flipV="1">
            <a:off x="2090488" y="3564482"/>
            <a:ext cx="1294378" cy="475658"/>
          </a:xfrm>
          <a:custGeom>
            <a:avLst/>
            <a:gdLst>
              <a:gd name="connsiteX0" fmla="*/ 0 w 1294378"/>
              <a:gd name="connsiteY0" fmla="*/ 457244 h 475658"/>
              <a:gd name="connsiteX1" fmla="*/ 595745 w 1294378"/>
              <a:gd name="connsiteY1" fmla="*/ 44 h 475658"/>
              <a:gd name="connsiteX2" fmla="*/ 1233054 w 1294378"/>
              <a:gd name="connsiteY2" fmla="*/ 429535 h 475658"/>
              <a:gd name="connsiteX3" fmla="*/ 1233054 w 1294378"/>
              <a:gd name="connsiteY3" fmla="*/ 443390 h 47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4378" h="475658">
                <a:moveTo>
                  <a:pt x="0" y="457244"/>
                </a:moveTo>
                <a:cubicBezTo>
                  <a:pt x="195118" y="230953"/>
                  <a:pt x="390236" y="4662"/>
                  <a:pt x="595745" y="44"/>
                </a:cubicBezTo>
                <a:cubicBezTo>
                  <a:pt x="801254" y="-4574"/>
                  <a:pt x="1126836" y="355644"/>
                  <a:pt x="1233054" y="429535"/>
                </a:cubicBezTo>
                <a:cubicBezTo>
                  <a:pt x="1339272" y="503426"/>
                  <a:pt x="1286163" y="473408"/>
                  <a:pt x="1233054" y="443390"/>
                </a:cubicBezTo>
              </a:path>
            </a:pathLst>
          </a:custGeom>
          <a:noFill/>
          <a:ln w="5715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 12"/>
          <p:cNvSpPr/>
          <p:nvPr/>
        </p:nvSpPr>
        <p:spPr>
          <a:xfrm flipV="1">
            <a:off x="3674664" y="3536084"/>
            <a:ext cx="1294378" cy="475658"/>
          </a:xfrm>
          <a:custGeom>
            <a:avLst/>
            <a:gdLst>
              <a:gd name="connsiteX0" fmla="*/ 0 w 1294378"/>
              <a:gd name="connsiteY0" fmla="*/ 457244 h 475658"/>
              <a:gd name="connsiteX1" fmla="*/ 595745 w 1294378"/>
              <a:gd name="connsiteY1" fmla="*/ 44 h 475658"/>
              <a:gd name="connsiteX2" fmla="*/ 1233054 w 1294378"/>
              <a:gd name="connsiteY2" fmla="*/ 429535 h 475658"/>
              <a:gd name="connsiteX3" fmla="*/ 1233054 w 1294378"/>
              <a:gd name="connsiteY3" fmla="*/ 443390 h 47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4378" h="475658">
                <a:moveTo>
                  <a:pt x="0" y="457244"/>
                </a:moveTo>
                <a:cubicBezTo>
                  <a:pt x="195118" y="230953"/>
                  <a:pt x="390236" y="4662"/>
                  <a:pt x="595745" y="44"/>
                </a:cubicBezTo>
                <a:cubicBezTo>
                  <a:pt x="801254" y="-4574"/>
                  <a:pt x="1126836" y="355644"/>
                  <a:pt x="1233054" y="429535"/>
                </a:cubicBezTo>
                <a:cubicBezTo>
                  <a:pt x="1339272" y="503426"/>
                  <a:pt x="1286163" y="473408"/>
                  <a:pt x="1233054" y="443390"/>
                </a:cubicBezTo>
              </a:path>
            </a:pathLst>
          </a:custGeom>
          <a:noFill/>
          <a:ln w="5715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727707" y="1922291"/>
            <a:ext cx="1078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x</a:t>
            </a:r>
            <a:r>
              <a:rPr lang="en-GB" sz="2400" dirty="0" smtClean="0"/>
              <a:t> 1000</a:t>
            </a:r>
            <a:endParaRPr lang="en-GB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169633" y="1951908"/>
            <a:ext cx="1078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x</a:t>
            </a:r>
            <a:r>
              <a:rPr lang="en-GB" sz="2400" dirty="0" smtClean="0"/>
              <a:t> 1000</a:t>
            </a:r>
            <a:endParaRPr lang="en-GB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825817" y="1951908"/>
            <a:ext cx="1078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x</a:t>
            </a:r>
            <a:r>
              <a:rPr lang="en-GB" sz="2400" dirty="0" smtClean="0"/>
              <a:t> 1000</a:t>
            </a:r>
            <a:endParaRPr lang="en-GB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83568" y="4052914"/>
            <a:ext cx="1078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÷ 1000</a:t>
            </a:r>
            <a:endParaRPr lang="en-GB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2241641" y="4082531"/>
            <a:ext cx="1078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÷ 1000</a:t>
            </a:r>
            <a:endParaRPr lang="en-GB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3897825" y="4082531"/>
            <a:ext cx="1078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÷ 1000</a:t>
            </a:r>
            <a:endParaRPr lang="en-GB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5220072" y="1268760"/>
            <a:ext cx="410445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u="sng" dirty="0" smtClean="0"/>
              <a:t>Examples:</a:t>
            </a:r>
          </a:p>
          <a:p>
            <a:endParaRPr lang="en-GB" sz="2200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>
                <a:solidFill>
                  <a:srgbClr val="FF0000"/>
                </a:solidFill>
              </a:rPr>
              <a:t>Convert 5g to mg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200" dirty="0">
              <a:solidFill>
                <a:srgbClr val="FF0000"/>
              </a:solidFill>
            </a:endParaRPr>
          </a:p>
          <a:p>
            <a:r>
              <a:rPr lang="en-GB" sz="2200" dirty="0">
                <a:solidFill>
                  <a:srgbClr val="FF0000"/>
                </a:solidFill>
              </a:rPr>
              <a:t>5</a:t>
            </a:r>
            <a:r>
              <a:rPr lang="en-GB" sz="2200" dirty="0" smtClean="0">
                <a:solidFill>
                  <a:srgbClr val="FF0000"/>
                </a:solidFill>
              </a:rPr>
              <a:t> x 1000 = 5000mg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200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>
                <a:solidFill>
                  <a:schemeClr val="accent6">
                    <a:lumMod val="75000"/>
                  </a:schemeClr>
                </a:solidFill>
              </a:rPr>
              <a:t>Convert 2.9kg to g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2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sz="2200" dirty="0" smtClean="0">
                <a:solidFill>
                  <a:schemeClr val="accent6">
                    <a:lumMod val="75000"/>
                  </a:schemeClr>
                </a:solidFill>
              </a:rPr>
              <a:t>2.9 x 1000 = 2900m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200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>
                <a:solidFill>
                  <a:srgbClr val="00B050"/>
                </a:solidFill>
              </a:rPr>
              <a:t>Convert 7.6 tonnes to mg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200" dirty="0">
              <a:solidFill>
                <a:srgbClr val="00B050"/>
              </a:solidFill>
            </a:endParaRPr>
          </a:p>
          <a:p>
            <a:r>
              <a:rPr lang="en-GB" sz="2200" dirty="0" smtClean="0">
                <a:solidFill>
                  <a:srgbClr val="00B050"/>
                </a:solidFill>
              </a:rPr>
              <a:t>7.6 x 1000 = 7600Kg</a:t>
            </a:r>
          </a:p>
          <a:p>
            <a:r>
              <a:rPr lang="en-GB" sz="2200" dirty="0">
                <a:solidFill>
                  <a:srgbClr val="00B050"/>
                </a:solidFill>
              </a:rPr>
              <a:t>7</a:t>
            </a:r>
            <a:r>
              <a:rPr lang="en-GB" sz="2200" dirty="0" smtClean="0">
                <a:solidFill>
                  <a:srgbClr val="00B050"/>
                </a:solidFill>
              </a:rPr>
              <a:t>600 x 1000 = 7600000g</a:t>
            </a:r>
          </a:p>
          <a:p>
            <a:r>
              <a:rPr lang="en-GB" sz="2200" dirty="0" smtClean="0">
                <a:solidFill>
                  <a:srgbClr val="00B050"/>
                </a:solidFill>
              </a:rPr>
              <a:t>7600000 x 1000 = 7600000000mg</a:t>
            </a:r>
            <a:endParaRPr lang="en-GB" sz="2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64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Metric Conversions - CAPACITY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049862" y="2886792"/>
            <a:ext cx="1008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latin typeface="Edwardian Script ITC" pitchFamily="66" charset="0"/>
              </a:rPr>
              <a:t>l</a:t>
            </a:r>
            <a:endParaRPr lang="en-GB" sz="4800" b="1" dirty="0">
              <a:latin typeface="Edwardian Script ITC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8014" y="2886792"/>
            <a:ext cx="1008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cl</a:t>
            </a:r>
            <a:endParaRPr lang="en-GB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3779912" y="2814027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ml</a:t>
            </a:r>
            <a:endParaRPr lang="en-GB" sz="4800" dirty="0"/>
          </a:p>
        </p:txBody>
      </p:sp>
      <p:sp>
        <p:nvSpPr>
          <p:cNvPr id="9" name="Freeform 8"/>
          <p:cNvSpPr/>
          <p:nvPr/>
        </p:nvSpPr>
        <p:spPr>
          <a:xfrm>
            <a:off x="1311791" y="2483143"/>
            <a:ext cx="1294378" cy="475658"/>
          </a:xfrm>
          <a:custGeom>
            <a:avLst/>
            <a:gdLst>
              <a:gd name="connsiteX0" fmla="*/ 0 w 1294378"/>
              <a:gd name="connsiteY0" fmla="*/ 457244 h 475658"/>
              <a:gd name="connsiteX1" fmla="*/ 595745 w 1294378"/>
              <a:gd name="connsiteY1" fmla="*/ 44 h 475658"/>
              <a:gd name="connsiteX2" fmla="*/ 1233054 w 1294378"/>
              <a:gd name="connsiteY2" fmla="*/ 429535 h 475658"/>
              <a:gd name="connsiteX3" fmla="*/ 1233054 w 1294378"/>
              <a:gd name="connsiteY3" fmla="*/ 443390 h 47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4378" h="475658">
                <a:moveTo>
                  <a:pt x="0" y="457244"/>
                </a:moveTo>
                <a:cubicBezTo>
                  <a:pt x="195118" y="230953"/>
                  <a:pt x="390236" y="4662"/>
                  <a:pt x="595745" y="44"/>
                </a:cubicBezTo>
                <a:cubicBezTo>
                  <a:pt x="801254" y="-4574"/>
                  <a:pt x="1126836" y="355644"/>
                  <a:pt x="1233054" y="429535"/>
                </a:cubicBezTo>
                <a:cubicBezTo>
                  <a:pt x="1339272" y="503426"/>
                  <a:pt x="1286163" y="473408"/>
                  <a:pt x="1233054" y="443390"/>
                </a:cubicBezTo>
              </a:path>
            </a:pathLst>
          </a:custGeom>
          <a:noFill/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/>
          <p:cNvSpPr/>
          <p:nvPr/>
        </p:nvSpPr>
        <p:spPr>
          <a:xfrm>
            <a:off x="2895967" y="2454745"/>
            <a:ext cx="1294378" cy="475658"/>
          </a:xfrm>
          <a:custGeom>
            <a:avLst/>
            <a:gdLst>
              <a:gd name="connsiteX0" fmla="*/ 0 w 1294378"/>
              <a:gd name="connsiteY0" fmla="*/ 457244 h 475658"/>
              <a:gd name="connsiteX1" fmla="*/ 595745 w 1294378"/>
              <a:gd name="connsiteY1" fmla="*/ 44 h 475658"/>
              <a:gd name="connsiteX2" fmla="*/ 1233054 w 1294378"/>
              <a:gd name="connsiteY2" fmla="*/ 429535 h 475658"/>
              <a:gd name="connsiteX3" fmla="*/ 1233054 w 1294378"/>
              <a:gd name="connsiteY3" fmla="*/ 443390 h 47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4378" h="475658">
                <a:moveTo>
                  <a:pt x="0" y="457244"/>
                </a:moveTo>
                <a:cubicBezTo>
                  <a:pt x="195118" y="230953"/>
                  <a:pt x="390236" y="4662"/>
                  <a:pt x="595745" y="44"/>
                </a:cubicBezTo>
                <a:cubicBezTo>
                  <a:pt x="801254" y="-4574"/>
                  <a:pt x="1126836" y="355644"/>
                  <a:pt x="1233054" y="429535"/>
                </a:cubicBezTo>
                <a:cubicBezTo>
                  <a:pt x="1339272" y="503426"/>
                  <a:pt x="1286163" y="473408"/>
                  <a:pt x="1233054" y="443390"/>
                </a:cubicBezTo>
              </a:path>
            </a:pathLst>
          </a:custGeom>
          <a:noFill/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 11"/>
          <p:cNvSpPr/>
          <p:nvPr/>
        </p:nvSpPr>
        <p:spPr>
          <a:xfrm flipV="1">
            <a:off x="1304654" y="3635271"/>
            <a:ext cx="1294378" cy="475658"/>
          </a:xfrm>
          <a:custGeom>
            <a:avLst/>
            <a:gdLst>
              <a:gd name="connsiteX0" fmla="*/ 0 w 1294378"/>
              <a:gd name="connsiteY0" fmla="*/ 457244 h 475658"/>
              <a:gd name="connsiteX1" fmla="*/ 595745 w 1294378"/>
              <a:gd name="connsiteY1" fmla="*/ 44 h 475658"/>
              <a:gd name="connsiteX2" fmla="*/ 1233054 w 1294378"/>
              <a:gd name="connsiteY2" fmla="*/ 429535 h 475658"/>
              <a:gd name="connsiteX3" fmla="*/ 1233054 w 1294378"/>
              <a:gd name="connsiteY3" fmla="*/ 443390 h 47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4378" h="475658">
                <a:moveTo>
                  <a:pt x="0" y="457244"/>
                </a:moveTo>
                <a:cubicBezTo>
                  <a:pt x="195118" y="230953"/>
                  <a:pt x="390236" y="4662"/>
                  <a:pt x="595745" y="44"/>
                </a:cubicBezTo>
                <a:cubicBezTo>
                  <a:pt x="801254" y="-4574"/>
                  <a:pt x="1126836" y="355644"/>
                  <a:pt x="1233054" y="429535"/>
                </a:cubicBezTo>
                <a:cubicBezTo>
                  <a:pt x="1339272" y="503426"/>
                  <a:pt x="1286163" y="473408"/>
                  <a:pt x="1233054" y="443390"/>
                </a:cubicBezTo>
              </a:path>
            </a:pathLst>
          </a:custGeom>
          <a:noFill/>
          <a:ln w="5715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 12"/>
          <p:cNvSpPr/>
          <p:nvPr/>
        </p:nvSpPr>
        <p:spPr>
          <a:xfrm flipV="1">
            <a:off x="2888830" y="3606873"/>
            <a:ext cx="1294378" cy="475658"/>
          </a:xfrm>
          <a:custGeom>
            <a:avLst/>
            <a:gdLst>
              <a:gd name="connsiteX0" fmla="*/ 0 w 1294378"/>
              <a:gd name="connsiteY0" fmla="*/ 457244 h 475658"/>
              <a:gd name="connsiteX1" fmla="*/ 595745 w 1294378"/>
              <a:gd name="connsiteY1" fmla="*/ 44 h 475658"/>
              <a:gd name="connsiteX2" fmla="*/ 1233054 w 1294378"/>
              <a:gd name="connsiteY2" fmla="*/ 429535 h 475658"/>
              <a:gd name="connsiteX3" fmla="*/ 1233054 w 1294378"/>
              <a:gd name="connsiteY3" fmla="*/ 443390 h 47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4378" h="475658">
                <a:moveTo>
                  <a:pt x="0" y="457244"/>
                </a:moveTo>
                <a:cubicBezTo>
                  <a:pt x="195118" y="230953"/>
                  <a:pt x="390236" y="4662"/>
                  <a:pt x="595745" y="44"/>
                </a:cubicBezTo>
                <a:cubicBezTo>
                  <a:pt x="801254" y="-4574"/>
                  <a:pt x="1126836" y="355644"/>
                  <a:pt x="1233054" y="429535"/>
                </a:cubicBezTo>
                <a:cubicBezTo>
                  <a:pt x="1339272" y="503426"/>
                  <a:pt x="1286163" y="473408"/>
                  <a:pt x="1233054" y="443390"/>
                </a:cubicBezTo>
              </a:path>
            </a:pathLst>
          </a:custGeom>
          <a:noFill/>
          <a:ln w="5715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1383799" y="2022697"/>
            <a:ext cx="1078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x</a:t>
            </a:r>
            <a:r>
              <a:rPr lang="en-GB" sz="2400" dirty="0" smtClean="0"/>
              <a:t> 100</a:t>
            </a:r>
            <a:endParaRPr lang="en-GB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039983" y="2022697"/>
            <a:ext cx="1078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x</a:t>
            </a:r>
            <a:r>
              <a:rPr lang="en-GB" sz="2400" dirty="0" smtClean="0"/>
              <a:t> 10</a:t>
            </a:r>
            <a:endParaRPr lang="en-GB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1455807" y="4153320"/>
            <a:ext cx="1078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÷ 100</a:t>
            </a:r>
            <a:endParaRPr lang="en-GB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3111991" y="4153320"/>
            <a:ext cx="1078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÷ 10</a:t>
            </a:r>
            <a:endParaRPr lang="en-GB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5940152" y="1268760"/>
            <a:ext cx="31318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 smtClean="0"/>
              <a:t>Examples:</a:t>
            </a:r>
          </a:p>
          <a:p>
            <a:endParaRPr lang="en-GB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FF0000"/>
                </a:solidFill>
              </a:rPr>
              <a:t>Convert 9l to cl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400" dirty="0">
              <a:solidFill>
                <a:srgbClr val="FF0000"/>
              </a:solidFill>
            </a:endParaRPr>
          </a:p>
          <a:p>
            <a:r>
              <a:rPr lang="en-GB" sz="2400" dirty="0">
                <a:solidFill>
                  <a:srgbClr val="FF0000"/>
                </a:solidFill>
              </a:rPr>
              <a:t>9</a:t>
            </a:r>
            <a:r>
              <a:rPr lang="en-GB" sz="2400" dirty="0" smtClean="0">
                <a:solidFill>
                  <a:srgbClr val="FF0000"/>
                </a:solidFill>
              </a:rPr>
              <a:t> x 100 = 900cl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</a:rPr>
              <a:t>Convert 90ml to cl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4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</a:rPr>
              <a:t>90 ÷ 10 = 9cl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B050"/>
                </a:solidFill>
              </a:rPr>
              <a:t>Convert 15300ml to l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400" dirty="0">
              <a:solidFill>
                <a:srgbClr val="00B050"/>
              </a:solidFill>
            </a:endParaRPr>
          </a:p>
          <a:p>
            <a:r>
              <a:rPr lang="en-GB" sz="2400" dirty="0" smtClean="0">
                <a:solidFill>
                  <a:srgbClr val="00B050"/>
                </a:solidFill>
              </a:rPr>
              <a:t>15300 ÷ 10 = 1530cl</a:t>
            </a:r>
          </a:p>
          <a:p>
            <a:r>
              <a:rPr lang="en-GB" sz="2400" dirty="0" smtClean="0">
                <a:solidFill>
                  <a:srgbClr val="00B050"/>
                </a:solidFill>
              </a:rPr>
              <a:t>1530 ÷ 100 = 15.3l</a:t>
            </a:r>
            <a:endParaRPr lang="en-GB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64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 animBg="1"/>
      <p:bldP spid="10" grpId="0" animBg="1"/>
      <p:bldP spid="12" grpId="0" animBg="1"/>
      <p:bldP spid="13" grpId="0" animBg="1"/>
      <p:bldP spid="15" grpId="0"/>
      <p:bldP spid="16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2088232"/>
          </a:xfrm>
        </p:spPr>
        <p:txBody>
          <a:bodyPr>
            <a:normAutofit fontScale="90000"/>
          </a:bodyPr>
          <a:lstStyle/>
          <a:p>
            <a:r>
              <a:rPr lang="en-GB" sz="1800" dirty="0" smtClean="0"/>
              <a:t>Starter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200" dirty="0" smtClean="0"/>
              <a:t>Remember: </a:t>
            </a:r>
            <a:r>
              <a:rPr lang="en-GB" sz="3200" dirty="0" smtClean="0"/>
              <a:t>when you x by 10 the digits move one place to the left , x100 two to the left </a:t>
            </a:r>
            <a:r>
              <a:rPr lang="en-GB" sz="3200" dirty="0" err="1" smtClean="0"/>
              <a:t>etc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 AND</a:t>
            </a:r>
            <a:br>
              <a:rPr lang="en-GB" sz="3200" dirty="0" smtClean="0"/>
            </a:br>
            <a:r>
              <a:rPr lang="en-GB" sz="3200" dirty="0" smtClean="0"/>
              <a:t> divide you move the digits to the right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 fontScale="85000" lnSpcReduction="20000"/>
          </a:bodyPr>
          <a:lstStyle/>
          <a:p>
            <a:endParaRPr lang="en-GB" dirty="0" smtClean="0"/>
          </a:p>
          <a:p>
            <a:endParaRPr lang="en-GB" sz="2400" dirty="0" smtClean="0"/>
          </a:p>
          <a:p>
            <a:r>
              <a:rPr lang="en-GB" sz="2400" dirty="0" smtClean="0"/>
              <a:t>Have a go with these first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Convert </a:t>
            </a:r>
            <a:r>
              <a:rPr lang="en-GB" sz="2400" dirty="0" smtClean="0"/>
              <a:t>the following:</a:t>
            </a:r>
          </a:p>
          <a:p>
            <a:endParaRPr lang="en-GB" dirty="0"/>
          </a:p>
          <a:p>
            <a:r>
              <a:rPr lang="en-GB" dirty="0" smtClean="0"/>
              <a:t>3.7 tonnes to kg</a:t>
            </a:r>
          </a:p>
          <a:p>
            <a:endParaRPr lang="en-GB" dirty="0"/>
          </a:p>
          <a:p>
            <a:r>
              <a:rPr lang="en-GB" dirty="0" smtClean="0"/>
              <a:t>0.9m </a:t>
            </a:r>
            <a:r>
              <a:rPr lang="en-GB" dirty="0" smtClean="0"/>
              <a:t>to cm</a:t>
            </a:r>
          </a:p>
          <a:p>
            <a:endParaRPr lang="en-GB" dirty="0"/>
          </a:p>
          <a:p>
            <a:r>
              <a:rPr lang="en-GB" dirty="0" smtClean="0"/>
              <a:t>3730ml </a:t>
            </a:r>
            <a:r>
              <a:rPr lang="en-GB" dirty="0" smtClean="0"/>
              <a:t>to litres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454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en-GB" dirty="0" smtClean="0"/>
              <a:t>Your turn….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3"/>
            <a:ext cx="8229600" cy="1224136"/>
          </a:xfrm>
        </p:spPr>
        <p:txBody>
          <a:bodyPr/>
          <a:lstStyle/>
          <a:p>
            <a:r>
              <a:rPr lang="en-GB" dirty="0" smtClean="0"/>
              <a:t>Convert the following units into the given units shown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9" t="25000" r="61291" b="46825"/>
          <a:stretch/>
        </p:blipFill>
        <p:spPr bwMode="auto">
          <a:xfrm>
            <a:off x="323528" y="2564904"/>
            <a:ext cx="2552689" cy="3124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33" t="53125" r="22781" b="19095"/>
          <a:stretch/>
        </p:blipFill>
        <p:spPr bwMode="auto">
          <a:xfrm>
            <a:off x="3275856" y="2580230"/>
            <a:ext cx="2665108" cy="3109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88" t="48363" r="42860" b="42311"/>
          <a:stretch/>
        </p:blipFill>
        <p:spPr bwMode="auto">
          <a:xfrm>
            <a:off x="5940152" y="3100729"/>
            <a:ext cx="2688803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46" t="71974" r="42414" b="14013"/>
          <a:stretch/>
        </p:blipFill>
        <p:spPr bwMode="auto">
          <a:xfrm>
            <a:off x="6078983" y="4149080"/>
            <a:ext cx="2668068" cy="1624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9512" y="2564904"/>
            <a:ext cx="792088" cy="31248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211657" y="2580230"/>
            <a:ext cx="792088" cy="31248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6084168" y="2752428"/>
            <a:ext cx="792088" cy="31248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/>
          <p:cNvCxnSpPr/>
          <p:nvPr/>
        </p:nvCxnSpPr>
        <p:spPr>
          <a:xfrm>
            <a:off x="3275856" y="2580230"/>
            <a:ext cx="0" cy="36570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300192" y="2580230"/>
            <a:ext cx="0" cy="36570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588224" y="2165955"/>
            <a:ext cx="226774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B050"/>
                </a:solidFill>
              </a:rPr>
              <a:t>1m</a:t>
            </a:r>
            <a:r>
              <a:rPr lang="en-GB" sz="2400" b="1" baseline="30000" dirty="0" smtClean="0">
                <a:solidFill>
                  <a:srgbClr val="00B050"/>
                </a:solidFill>
              </a:rPr>
              <a:t>3</a:t>
            </a:r>
            <a:r>
              <a:rPr lang="en-GB" sz="2400" b="1" dirty="0" smtClean="0">
                <a:solidFill>
                  <a:srgbClr val="00B050"/>
                </a:solidFill>
              </a:rPr>
              <a:t> = 1000l</a:t>
            </a:r>
          </a:p>
          <a:p>
            <a:pPr algn="ctr"/>
            <a:r>
              <a:rPr lang="en-GB" sz="2400" b="1" dirty="0" smtClean="0">
                <a:solidFill>
                  <a:srgbClr val="00B050"/>
                </a:solidFill>
              </a:rPr>
              <a:t>1cm</a:t>
            </a:r>
            <a:r>
              <a:rPr lang="en-GB" sz="2400" b="1" baseline="30000" dirty="0" smtClean="0">
                <a:solidFill>
                  <a:srgbClr val="00B050"/>
                </a:solidFill>
              </a:rPr>
              <a:t>3</a:t>
            </a:r>
            <a:r>
              <a:rPr lang="en-GB" sz="2400" b="1" dirty="0" smtClean="0">
                <a:solidFill>
                  <a:srgbClr val="00B050"/>
                </a:solidFill>
              </a:rPr>
              <a:t> = 1ml</a:t>
            </a:r>
            <a:endParaRPr lang="en-GB" sz="2400" b="1" dirty="0">
              <a:solidFill>
                <a:srgbClr val="00B05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599872" y="1916832"/>
            <a:ext cx="523856" cy="5238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4499992" y="1916832"/>
            <a:ext cx="523856" cy="52385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7460168" y="1545376"/>
            <a:ext cx="523856" cy="523856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39552" y="2492896"/>
            <a:ext cx="648072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50" dirty="0" smtClean="0"/>
              <a:t>1)</a:t>
            </a:r>
          </a:p>
          <a:p>
            <a:pPr>
              <a:lnSpc>
                <a:spcPct val="150000"/>
              </a:lnSpc>
            </a:pPr>
            <a:r>
              <a:rPr lang="en-GB" sz="2250" dirty="0" smtClean="0"/>
              <a:t>2)</a:t>
            </a:r>
          </a:p>
          <a:p>
            <a:pPr>
              <a:lnSpc>
                <a:spcPct val="150000"/>
              </a:lnSpc>
            </a:pPr>
            <a:r>
              <a:rPr lang="en-GB" sz="2250" dirty="0" smtClean="0"/>
              <a:t>3)</a:t>
            </a:r>
          </a:p>
          <a:p>
            <a:pPr>
              <a:lnSpc>
                <a:spcPct val="150000"/>
              </a:lnSpc>
            </a:pPr>
            <a:r>
              <a:rPr lang="en-GB" sz="2250" dirty="0" smtClean="0"/>
              <a:t>4)</a:t>
            </a:r>
          </a:p>
          <a:p>
            <a:pPr>
              <a:lnSpc>
                <a:spcPct val="150000"/>
              </a:lnSpc>
            </a:pPr>
            <a:r>
              <a:rPr lang="en-GB" sz="2250" dirty="0" smtClean="0"/>
              <a:t>5)</a:t>
            </a:r>
          </a:p>
          <a:p>
            <a:pPr>
              <a:lnSpc>
                <a:spcPct val="150000"/>
              </a:lnSpc>
            </a:pPr>
            <a:r>
              <a:rPr lang="en-GB" sz="2250" dirty="0" smtClean="0"/>
              <a:t>6)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63888" y="2492896"/>
            <a:ext cx="648072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50" dirty="0" smtClean="0"/>
              <a:t>1)</a:t>
            </a:r>
          </a:p>
          <a:p>
            <a:pPr>
              <a:lnSpc>
                <a:spcPct val="150000"/>
              </a:lnSpc>
            </a:pPr>
            <a:r>
              <a:rPr lang="en-GB" sz="2250" dirty="0" smtClean="0"/>
              <a:t>2)</a:t>
            </a:r>
          </a:p>
          <a:p>
            <a:pPr>
              <a:lnSpc>
                <a:spcPct val="150000"/>
              </a:lnSpc>
            </a:pPr>
            <a:r>
              <a:rPr lang="en-GB" sz="2250" dirty="0" smtClean="0"/>
              <a:t>3)</a:t>
            </a:r>
          </a:p>
          <a:p>
            <a:pPr>
              <a:lnSpc>
                <a:spcPct val="150000"/>
              </a:lnSpc>
            </a:pPr>
            <a:r>
              <a:rPr lang="en-GB" sz="2250" dirty="0" smtClean="0"/>
              <a:t>4)</a:t>
            </a:r>
          </a:p>
          <a:p>
            <a:pPr>
              <a:lnSpc>
                <a:spcPct val="150000"/>
              </a:lnSpc>
            </a:pPr>
            <a:r>
              <a:rPr lang="en-GB" sz="2250" dirty="0" smtClean="0"/>
              <a:t>5)</a:t>
            </a:r>
          </a:p>
          <a:p>
            <a:pPr>
              <a:lnSpc>
                <a:spcPct val="150000"/>
              </a:lnSpc>
            </a:pPr>
            <a:r>
              <a:rPr lang="en-GB" sz="2250" dirty="0" smtClean="0"/>
              <a:t>6)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44208" y="3028741"/>
            <a:ext cx="648072" cy="2689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50" dirty="0" smtClean="0"/>
              <a:t>1)</a:t>
            </a:r>
          </a:p>
          <a:p>
            <a:pPr>
              <a:lnSpc>
                <a:spcPct val="150000"/>
              </a:lnSpc>
            </a:pPr>
            <a:r>
              <a:rPr lang="en-GB" sz="2250" dirty="0" smtClean="0"/>
              <a:t>2)</a:t>
            </a:r>
          </a:p>
          <a:p>
            <a:pPr>
              <a:lnSpc>
                <a:spcPct val="150000"/>
              </a:lnSpc>
            </a:pPr>
            <a:r>
              <a:rPr lang="en-GB" sz="2250" dirty="0" smtClean="0"/>
              <a:t>3)</a:t>
            </a:r>
          </a:p>
          <a:p>
            <a:pPr>
              <a:lnSpc>
                <a:spcPct val="150000"/>
              </a:lnSpc>
            </a:pPr>
            <a:r>
              <a:rPr lang="en-GB" sz="2250" dirty="0" smtClean="0"/>
              <a:t>4)</a:t>
            </a:r>
          </a:p>
          <a:p>
            <a:pPr>
              <a:lnSpc>
                <a:spcPct val="150000"/>
              </a:lnSpc>
            </a:pPr>
            <a:r>
              <a:rPr lang="en-GB" sz="2250" dirty="0" smtClean="0"/>
              <a:t>5)</a:t>
            </a:r>
          </a:p>
        </p:txBody>
      </p:sp>
    </p:spTree>
    <p:extLst>
      <p:ext uri="{BB962C8B-B14F-4D97-AF65-F5344CB8AC3E}">
        <p14:creationId xmlns:p14="http://schemas.microsoft.com/office/powerpoint/2010/main" val="281664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Now for something trickier:</a:t>
            </a:r>
            <a:br>
              <a:rPr lang="en-GB" dirty="0" smtClean="0"/>
            </a:br>
            <a:r>
              <a:rPr lang="en-GB" dirty="0" smtClean="0"/>
              <a:t>Did you know?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1m</a:t>
            </a:r>
            <a:r>
              <a:rPr lang="en-GB" baseline="30000" dirty="0" smtClean="0"/>
              <a:t>3</a:t>
            </a:r>
            <a:r>
              <a:rPr lang="en-GB" dirty="0" smtClean="0"/>
              <a:t> = 1000l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1cm</a:t>
            </a:r>
            <a:r>
              <a:rPr lang="en-GB" baseline="30000" dirty="0" smtClean="0"/>
              <a:t>3</a:t>
            </a:r>
            <a:r>
              <a:rPr lang="en-GB" dirty="0" smtClean="0"/>
              <a:t> = 1ml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714158" y="2390491"/>
            <a:ext cx="1008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m</a:t>
            </a:r>
            <a:r>
              <a:rPr lang="en-GB" sz="4800" baseline="30000" dirty="0" smtClean="0"/>
              <a:t>3</a:t>
            </a:r>
            <a:endParaRPr lang="en-GB" sz="4800" baseline="30000" dirty="0"/>
          </a:p>
        </p:txBody>
      </p:sp>
      <p:sp>
        <p:nvSpPr>
          <p:cNvPr id="7" name="Freeform 6"/>
          <p:cNvSpPr/>
          <p:nvPr/>
        </p:nvSpPr>
        <p:spPr>
          <a:xfrm>
            <a:off x="4192111" y="1958444"/>
            <a:ext cx="1294378" cy="475658"/>
          </a:xfrm>
          <a:custGeom>
            <a:avLst/>
            <a:gdLst>
              <a:gd name="connsiteX0" fmla="*/ 0 w 1294378"/>
              <a:gd name="connsiteY0" fmla="*/ 457244 h 475658"/>
              <a:gd name="connsiteX1" fmla="*/ 595745 w 1294378"/>
              <a:gd name="connsiteY1" fmla="*/ 44 h 475658"/>
              <a:gd name="connsiteX2" fmla="*/ 1233054 w 1294378"/>
              <a:gd name="connsiteY2" fmla="*/ 429535 h 475658"/>
              <a:gd name="connsiteX3" fmla="*/ 1233054 w 1294378"/>
              <a:gd name="connsiteY3" fmla="*/ 443390 h 47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4378" h="475658">
                <a:moveTo>
                  <a:pt x="0" y="457244"/>
                </a:moveTo>
                <a:cubicBezTo>
                  <a:pt x="195118" y="230953"/>
                  <a:pt x="390236" y="4662"/>
                  <a:pt x="595745" y="44"/>
                </a:cubicBezTo>
                <a:cubicBezTo>
                  <a:pt x="801254" y="-4574"/>
                  <a:pt x="1126836" y="355644"/>
                  <a:pt x="1233054" y="429535"/>
                </a:cubicBezTo>
                <a:cubicBezTo>
                  <a:pt x="1339272" y="503426"/>
                  <a:pt x="1286163" y="473408"/>
                  <a:pt x="1233054" y="443390"/>
                </a:cubicBezTo>
              </a:path>
            </a:pathLst>
          </a:custGeom>
          <a:noFill/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/>
          <p:cNvSpPr/>
          <p:nvPr/>
        </p:nvSpPr>
        <p:spPr>
          <a:xfrm flipV="1">
            <a:off x="4184974" y="3110572"/>
            <a:ext cx="1294378" cy="475658"/>
          </a:xfrm>
          <a:custGeom>
            <a:avLst/>
            <a:gdLst>
              <a:gd name="connsiteX0" fmla="*/ 0 w 1294378"/>
              <a:gd name="connsiteY0" fmla="*/ 457244 h 475658"/>
              <a:gd name="connsiteX1" fmla="*/ 595745 w 1294378"/>
              <a:gd name="connsiteY1" fmla="*/ 44 h 475658"/>
              <a:gd name="connsiteX2" fmla="*/ 1233054 w 1294378"/>
              <a:gd name="connsiteY2" fmla="*/ 429535 h 475658"/>
              <a:gd name="connsiteX3" fmla="*/ 1233054 w 1294378"/>
              <a:gd name="connsiteY3" fmla="*/ 443390 h 47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4378" h="475658">
                <a:moveTo>
                  <a:pt x="0" y="457244"/>
                </a:moveTo>
                <a:cubicBezTo>
                  <a:pt x="195118" y="230953"/>
                  <a:pt x="390236" y="4662"/>
                  <a:pt x="595745" y="44"/>
                </a:cubicBezTo>
                <a:cubicBezTo>
                  <a:pt x="801254" y="-4574"/>
                  <a:pt x="1126836" y="355644"/>
                  <a:pt x="1233054" y="429535"/>
                </a:cubicBezTo>
                <a:cubicBezTo>
                  <a:pt x="1339272" y="503426"/>
                  <a:pt x="1286163" y="473408"/>
                  <a:pt x="1233054" y="443390"/>
                </a:cubicBezTo>
              </a:path>
            </a:pathLst>
          </a:custGeom>
          <a:noFill/>
          <a:ln w="5715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336127" y="1526396"/>
            <a:ext cx="1078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x</a:t>
            </a:r>
            <a:r>
              <a:rPr lang="en-GB" sz="2400" dirty="0" smtClean="0"/>
              <a:t> 1000</a:t>
            </a:r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283968" y="3657019"/>
            <a:ext cx="1078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÷ 1000</a:t>
            </a:r>
            <a:endParaRPr lang="en-GB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220072" y="2390490"/>
            <a:ext cx="1008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latin typeface="Edwardian Script ITC" pitchFamily="66" charset="0"/>
              </a:rPr>
              <a:t>l</a:t>
            </a:r>
            <a:endParaRPr lang="en-GB" sz="4800" b="1" dirty="0">
              <a:latin typeface="Edwardian Script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14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7" grpId="0" animBg="1"/>
      <p:bldP spid="8" grpId="0" animBg="1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Metric Conversions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13300" cy="4525963"/>
          </a:xfrm>
        </p:spPr>
        <p:txBody>
          <a:bodyPr>
            <a:normAutofit fontScale="92500" lnSpcReduction="20000"/>
          </a:bodyPr>
          <a:lstStyle/>
          <a:p>
            <a:r>
              <a:rPr lang="en-GB" b="1" i="1" dirty="0" smtClean="0"/>
              <a:t>Examples: Convert 3700l to m</a:t>
            </a:r>
            <a:r>
              <a:rPr lang="en-GB" b="1" i="1" baseline="30000" dirty="0" smtClean="0"/>
              <a:t>3</a:t>
            </a:r>
            <a:r>
              <a:rPr lang="en-GB" b="1" i="1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3700 ÷ 1000 = 3.7m</a:t>
            </a:r>
            <a:r>
              <a:rPr lang="en-GB" baseline="30000" dirty="0" smtClean="0"/>
              <a:t>3</a:t>
            </a:r>
          </a:p>
          <a:p>
            <a:endParaRPr lang="en-GB" dirty="0"/>
          </a:p>
          <a:p>
            <a:r>
              <a:rPr lang="en-GB" b="1" i="1" dirty="0" smtClean="0"/>
              <a:t>Convert 1.73cm</a:t>
            </a:r>
            <a:r>
              <a:rPr lang="en-GB" b="1" i="1" baseline="30000" dirty="0" smtClean="0"/>
              <a:t>3</a:t>
            </a:r>
            <a:r>
              <a:rPr lang="en-GB" b="1" i="1" dirty="0" smtClean="0"/>
              <a:t> to l</a:t>
            </a:r>
          </a:p>
          <a:p>
            <a:endParaRPr lang="en-GB" dirty="0"/>
          </a:p>
          <a:p>
            <a:r>
              <a:rPr lang="en-GB" dirty="0" smtClean="0"/>
              <a:t>1.73cm</a:t>
            </a:r>
            <a:r>
              <a:rPr lang="en-GB" baseline="30000" dirty="0" smtClean="0"/>
              <a:t>3</a:t>
            </a:r>
            <a:r>
              <a:rPr lang="en-GB" dirty="0" smtClean="0"/>
              <a:t> = 1.73ml</a:t>
            </a:r>
          </a:p>
          <a:p>
            <a:r>
              <a:rPr lang="en-GB" dirty="0" smtClean="0"/>
              <a:t>1.73 ÷ 10 = 0.173cl</a:t>
            </a:r>
          </a:p>
          <a:p>
            <a:r>
              <a:rPr lang="en-GB" dirty="0" smtClean="0"/>
              <a:t>0.173 ÷ 100 =0.00173l</a:t>
            </a:r>
            <a:endParaRPr lang="en-GB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88" t="48363" r="42860" b="42311"/>
          <a:stretch/>
        </p:blipFill>
        <p:spPr bwMode="auto">
          <a:xfrm>
            <a:off x="5940152" y="3100729"/>
            <a:ext cx="2688803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46" t="71974" r="42414" b="14013"/>
          <a:stretch/>
        </p:blipFill>
        <p:spPr bwMode="auto">
          <a:xfrm>
            <a:off x="6078983" y="4149080"/>
            <a:ext cx="2668068" cy="1624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6084168" y="2752428"/>
            <a:ext cx="792088" cy="31248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6444208" y="3028741"/>
            <a:ext cx="648072" cy="2689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50" dirty="0" smtClean="0"/>
              <a:t>1)</a:t>
            </a:r>
          </a:p>
          <a:p>
            <a:pPr>
              <a:lnSpc>
                <a:spcPct val="150000"/>
              </a:lnSpc>
            </a:pPr>
            <a:r>
              <a:rPr lang="en-GB" sz="2250" dirty="0" smtClean="0"/>
              <a:t>2)</a:t>
            </a:r>
          </a:p>
          <a:p>
            <a:pPr>
              <a:lnSpc>
                <a:spcPct val="150000"/>
              </a:lnSpc>
            </a:pPr>
            <a:r>
              <a:rPr lang="en-GB" sz="2250" dirty="0" smtClean="0"/>
              <a:t>3)</a:t>
            </a:r>
          </a:p>
          <a:p>
            <a:pPr>
              <a:lnSpc>
                <a:spcPct val="150000"/>
              </a:lnSpc>
            </a:pPr>
            <a:r>
              <a:rPr lang="en-GB" sz="2250" dirty="0" smtClean="0"/>
              <a:t>4)</a:t>
            </a:r>
          </a:p>
          <a:p>
            <a:pPr>
              <a:lnSpc>
                <a:spcPct val="150000"/>
              </a:lnSpc>
            </a:pPr>
            <a:r>
              <a:rPr lang="en-GB" sz="2250" dirty="0" smtClean="0"/>
              <a:t>5)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70500" y="2463279"/>
            <a:ext cx="2549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Now try these…</a:t>
            </a:r>
            <a:endParaRPr lang="en-GB" sz="2400" dirty="0"/>
          </a:p>
        </p:txBody>
      </p:sp>
      <p:sp>
        <p:nvSpPr>
          <p:cNvPr id="9" name="Rectangle 8"/>
          <p:cNvSpPr/>
          <p:nvPr/>
        </p:nvSpPr>
        <p:spPr>
          <a:xfrm>
            <a:off x="6078983" y="2348880"/>
            <a:ext cx="2741489" cy="36724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91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/>
      <p:bldP spid="6" grpId="0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526</Words>
  <Application>Microsoft Office PowerPoint</Application>
  <PresentationFormat>On-screen Show (4:3)</PresentationFormat>
  <Paragraphs>216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Metric Conversions</vt:lpstr>
      <vt:lpstr>RECAP: Metric Units</vt:lpstr>
      <vt:lpstr>Metric Conversions - LENGTH</vt:lpstr>
      <vt:lpstr>Metric Conversions - MASS</vt:lpstr>
      <vt:lpstr>Metric Conversions - CAPACITY</vt:lpstr>
      <vt:lpstr>Starter Remember: when you x by 10 the digits move one place to the left , x100 two to the left etc  AND  divide you move the digits to the right</vt:lpstr>
      <vt:lpstr>Your turn….</vt:lpstr>
      <vt:lpstr>Now for something trickier: Did you know? </vt:lpstr>
      <vt:lpstr>Metric Conversions</vt:lpstr>
      <vt:lpstr>Starter</vt:lpstr>
      <vt:lpstr>Metric to Imperial Conversions</vt:lpstr>
      <vt:lpstr>Metric Conversions</vt:lpstr>
      <vt:lpstr>Metric Conversions</vt:lpstr>
      <vt:lpstr>Metric Conversions</vt:lpstr>
      <vt:lpstr>This is really tricky! Only attempt if you dare - Metric to Imperial !</vt:lpstr>
      <vt:lpstr>Metric to Imperial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Metric Conversions</dc:title>
  <dc:creator>Daniel Burke</dc:creator>
  <cp:lastModifiedBy>K Aldridge</cp:lastModifiedBy>
  <cp:revision>17</cp:revision>
  <dcterms:created xsi:type="dcterms:W3CDTF">2012-01-03T23:08:40Z</dcterms:created>
  <dcterms:modified xsi:type="dcterms:W3CDTF">2020-03-29T18:26:05Z</dcterms:modified>
</cp:coreProperties>
</file>