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13" r:id="rId2"/>
    <p:sldId id="415" r:id="rId3"/>
    <p:sldId id="416" r:id="rId4"/>
    <p:sldId id="277" r:id="rId5"/>
    <p:sldId id="297" r:id="rId6"/>
    <p:sldId id="304" r:id="rId7"/>
    <p:sldId id="300" r:id="rId8"/>
    <p:sldId id="367" r:id="rId9"/>
    <p:sldId id="288" r:id="rId10"/>
    <p:sldId id="303" r:id="rId11"/>
    <p:sldId id="299" r:id="rId12"/>
    <p:sldId id="368" r:id="rId13"/>
    <p:sldId id="294" r:id="rId14"/>
    <p:sldId id="305" r:id="rId15"/>
    <p:sldId id="369" r:id="rId16"/>
    <p:sldId id="383" r:id="rId17"/>
    <p:sldId id="384" r:id="rId18"/>
    <p:sldId id="371" r:id="rId19"/>
    <p:sldId id="372" r:id="rId20"/>
    <p:sldId id="341" r:id="rId21"/>
    <p:sldId id="373" r:id="rId22"/>
    <p:sldId id="342" r:id="rId23"/>
    <p:sldId id="343" r:id="rId24"/>
    <p:sldId id="344" r:id="rId25"/>
    <p:sldId id="345" r:id="rId26"/>
    <p:sldId id="346" r:id="rId27"/>
    <p:sldId id="347" r:id="rId28"/>
    <p:sldId id="375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76" r:id="rId37"/>
    <p:sldId id="377" r:id="rId38"/>
    <p:sldId id="378" r:id="rId39"/>
    <p:sldId id="379" r:id="rId40"/>
    <p:sldId id="306" r:id="rId41"/>
    <p:sldId id="307" r:id="rId42"/>
    <p:sldId id="308" r:id="rId43"/>
    <p:sldId id="309" r:id="rId44"/>
    <p:sldId id="310" r:id="rId45"/>
    <p:sldId id="312" r:id="rId46"/>
    <p:sldId id="314" r:id="rId47"/>
    <p:sldId id="311" r:id="rId48"/>
    <p:sldId id="315" r:id="rId49"/>
    <p:sldId id="31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1" autoAdjust="0"/>
    <p:restoredTop sz="94660"/>
  </p:normalViewPr>
  <p:slideViewPr>
    <p:cSldViewPr>
      <p:cViewPr varScale="1">
        <p:scale>
          <a:sx n="50" d="100"/>
          <a:sy n="50" d="100"/>
        </p:scale>
        <p:origin x="60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F97F-FE47-4E78-BC1F-13A7C26F82E3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45BF-A05F-428C-8835-6F62C588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7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Intro https://whiterosemaths.com/homelearning/year-4</a:t>
            </a:r>
            <a:r>
              <a:rPr lang="en-GB" dirty="0" smtClean="0">
                <a:solidFill>
                  <a:schemeClr val="tx2"/>
                </a:solidFill>
                <a:hlinkClick r:id="rId3"/>
              </a:rPr>
              <a:t>/</a:t>
            </a:r>
            <a:r>
              <a:rPr lang="en-GB" dirty="0" smtClean="0">
                <a:solidFill>
                  <a:schemeClr val="tx2"/>
                </a:solidFill>
              </a:rPr>
              <a:t> Lesson 1 Recognise tenths and hundredths. Lesson 2 Tenths as decimals. </a:t>
            </a:r>
            <a:r>
              <a:rPr lang="en-GB" dirty="0" smtClean="0"/>
              <a:t>Excellent teaching vid and accompanying w/s.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0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Lesson 5 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1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Lesson 5 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3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Lesson 5 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3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2391-3F85-43DF-B6C2-E6F144DAF4B2}" type="datetime1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F2BF-BD52-4B65-B021-E71A94CFB003}" type="datetime1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8D5F-6EE3-4C5E-8F4F-81E3B2AED864}" type="datetime1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F72D-473A-4FDA-A206-42ADC5D05433}" type="datetime1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65F6-4F53-4EB6-889B-9DA683CFA7E8}" type="datetime1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A8FD-A884-4358-A1D7-8E3CD8C44FB2}" type="datetime1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F535-A908-48C7-B7EC-3699DF1D071D}" type="datetime1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8B4B-81B9-499A-8EDB-89E2FF8642BA}" type="datetime1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ECC1-3C88-48C7-B7C3-F67A4B1C4E40}" type="datetime1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7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DF27-04C1-43E8-9523-C0BEAD22E2FF}" type="datetime1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C522-6CF3-4CFA-A753-1F023444D87D}" type="datetime1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E881-8247-44EF-B447-E9459E9D4A12}" type="datetime1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hyperlink" Target="https://www.bbc.co.uk/bitesize/topics/zsjqtfr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erosemaths.com/homelearning/year-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6552728" cy="35394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Year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Summer Term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Week 4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Place Value: 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Decimals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19"/>
            <a:ext cx="9144000" cy="5539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43143"/>
            <a:ext cx="804912" cy="801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752125"/>
            <a:ext cx="683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Q:   23 hundredths </a:t>
            </a:r>
            <a:r>
              <a:rPr lang="en-GB" dirty="0" smtClean="0"/>
              <a:t>as a decimal would be  </a:t>
            </a:r>
            <a:r>
              <a:rPr lang="en-GB" b="1" dirty="0" smtClean="0"/>
              <a:t>0.023</a:t>
            </a:r>
            <a:r>
              <a:rPr lang="en-GB" dirty="0" smtClean="0"/>
              <a:t>          </a:t>
            </a:r>
            <a:r>
              <a:rPr lang="en-GB" b="1" dirty="0" smtClean="0"/>
              <a:t>True/False</a:t>
            </a:r>
            <a:r>
              <a:rPr lang="en-GB" dirty="0" smtClean="0"/>
              <a:t>           </a:t>
            </a:r>
          </a:p>
          <a:p>
            <a:r>
              <a:rPr lang="en-GB" b="1" dirty="0" smtClean="0"/>
              <a:t>       Discuss</a:t>
            </a:r>
            <a:r>
              <a:rPr lang="en-GB" dirty="0" smtClean="0"/>
              <a:t> your answer. 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56432" y="5517232"/>
            <a:ext cx="6583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6614888"/>
            <a:ext cx="6583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449" y="261510"/>
            <a:ext cx="9247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Teach it/Twist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6369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336" y="908720"/>
            <a:ext cx="8412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In each representation below, the </a:t>
            </a:r>
            <a:r>
              <a:rPr lang="en-GB" dirty="0"/>
              <a:t>hundred </a:t>
            </a:r>
            <a:r>
              <a:rPr lang="en-GB" dirty="0" smtClean="0"/>
              <a:t>squares </a:t>
            </a:r>
            <a:r>
              <a:rPr lang="en-GB" dirty="0"/>
              <a:t>represents a whole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38268"/>
            <a:ext cx="140017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6" y="4415046"/>
            <a:ext cx="139065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705996"/>
            <a:ext cx="1379700" cy="1390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315" y="4386646"/>
            <a:ext cx="1413257" cy="1447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545" y="169186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5380" y="44150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8927" y="170599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4150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74585" y="1713642"/>
            <a:ext cx="22613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This hundred square shows 20 tenths which 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is also 0.2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True/ False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Discuss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4835" y="4415046"/>
            <a:ext cx="22613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This hundred square shows 5</a:t>
            </a:r>
            <a:r>
              <a:rPr lang="en-GB" sz="1400" dirty="0" smtClean="0">
                <a:latin typeface="Comic Sans MS" panose="030F0702030302020204" pitchFamily="66" charset="0"/>
              </a:rPr>
              <a:t> </a:t>
            </a:r>
            <a:r>
              <a:rPr lang="en-GB" sz="1400" dirty="0">
                <a:latin typeface="Comic Sans MS" panose="030F0702030302020204" pitchFamily="66" charset="0"/>
              </a:rPr>
              <a:t>tenths which 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is </a:t>
            </a:r>
            <a:r>
              <a:rPr lang="en-GB" sz="1400" dirty="0">
                <a:latin typeface="Comic Sans MS" panose="030F0702030302020204" pitchFamily="66" charset="0"/>
              </a:rPr>
              <a:t>also </a:t>
            </a:r>
            <a:r>
              <a:rPr lang="en-GB" sz="1400" dirty="0" smtClean="0">
                <a:latin typeface="Comic Sans MS" panose="030F0702030302020204" pitchFamily="66" charset="0"/>
              </a:rPr>
              <a:t>0.05 as a decimal.</a:t>
            </a:r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True/ False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Discuss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0839" y="1740468"/>
            <a:ext cx="2311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This hundred square shows </a:t>
            </a:r>
            <a:r>
              <a:rPr lang="en-GB" sz="1400" dirty="0" smtClean="0">
                <a:latin typeface="Comic Sans MS" panose="030F0702030302020204" pitchFamily="66" charset="0"/>
              </a:rPr>
              <a:t>70 </a:t>
            </a:r>
            <a:r>
              <a:rPr lang="en-GB" sz="1400" dirty="0">
                <a:latin typeface="Comic Sans MS" panose="030F0702030302020204" pitchFamily="66" charset="0"/>
              </a:rPr>
              <a:t>tenths which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is also </a:t>
            </a:r>
            <a:r>
              <a:rPr lang="en-GB" sz="1400" dirty="0" smtClean="0">
                <a:latin typeface="Comic Sans MS" panose="030F0702030302020204" pitchFamily="66" charset="0"/>
              </a:rPr>
              <a:t>0.7</a:t>
            </a:r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True/ False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Discuss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95887" y="4413604"/>
            <a:ext cx="22341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This hundred square shows 3</a:t>
            </a:r>
            <a:r>
              <a:rPr lang="en-GB" sz="1400" dirty="0" smtClean="0">
                <a:latin typeface="Comic Sans MS" panose="030F0702030302020204" pitchFamily="66" charset="0"/>
              </a:rPr>
              <a:t> </a:t>
            </a:r>
            <a:r>
              <a:rPr lang="en-GB" sz="1400" dirty="0">
                <a:latin typeface="Comic Sans MS" panose="030F0702030302020204" pitchFamily="66" charset="0"/>
              </a:rPr>
              <a:t>tenths which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is also </a:t>
            </a:r>
            <a:r>
              <a:rPr lang="en-GB" sz="1400" dirty="0" smtClean="0">
                <a:latin typeface="Comic Sans MS" panose="030F0702030302020204" pitchFamily="66" charset="0"/>
              </a:rPr>
              <a:t>0.03</a:t>
            </a:r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True/ False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Discuss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81366" y="26151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995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54245"/>
            <a:ext cx="4416519" cy="3203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366" y="26151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8" name="Picture 7" descr="Y4_SP_B4_PP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36678"/>
            <a:ext cx="3312368" cy="32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62000" cy="8572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997" y="1628800"/>
            <a:ext cx="4162316" cy="3947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49" y="261510"/>
            <a:ext cx="9247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5506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805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8" y="733142"/>
            <a:ext cx="622548" cy="63811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49" y="261510"/>
            <a:ext cx="9247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41226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Read and represent a number with 2 decimal places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4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Read and represent a number with 2 decimal places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73" y="2970209"/>
            <a:ext cx="5269467" cy="3465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596" y="1063482"/>
            <a:ext cx="69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Lockdown resourcing!: Draw a place value grid like the one on the slide below..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18" y="1783572"/>
            <a:ext cx="1314450" cy="4381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8765" y="3838660"/>
            <a:ext cx="2425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</a:t>
            </a:r>
            <a:r>
              <a:rPr lang="en-GB" dirty="0">
                <a:latin typeface="Comic Sans MS" panose="030F0702030302020204" pitchFamily="66" charset="0"/>
              </a:rPr>
              <a:t>use your home made </a:t>
            </a:r>
            <a:r>
              <a:rPr lang="en-GB" dirty="0" smtClean="0">
                <a:latin typeface="Comic Sans MS" panose="030F0702030302020204" pitchFamily="66" charset="0"/>
              </a:rPr>
              <a:t>place </a:t>
            </a:r>
            <a:r>
              <a:rPr lang="en-GB" dirty="0">
                <a:latin typeface="Comic Sans MS" panose="030F0702030302020204" pitchFamily="66" charset="0"/>
              </a:rPr>
              <a:t>value resources to try </a:t>
            </a:r>
            <a:r>
              <a:rPr lang="en-GB" dirty="0" smtClean="0">
                <a:latin typeface="Comic Sans MS" panose="030F0702030302020204" pitchFamily="66" charset="0"/>
              </a:rPr>
              <a:t>this activity.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Keep your grid and counters. You’ll need them again.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252" y="1880377"/>
            <a:ext cx="266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Make some place value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counters like these.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885825"/>
            <a:ext cx="71437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643062"/>
            <a:ext cx="4943475" cy="3571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Read and represent a number with 2 decimal places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71507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2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166812"/>
            <a:ext cx="4953000" cy="452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Read and represent a number with 2 decimal places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16588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338151" y="2708920"/>
            <a:ext cx="5062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www.bbc.co.uk/bitesize/topics/zsjqtfr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https://whiterosemaths.com/homelearning/year-4/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38151" y="1844824"/>
            <a:ext cx="254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Subject knowledge links: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90178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Count up in hundredths</a:t>
            </a:r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r>
              <a:rPr lang="en-GB" dirty="0" smtClean="0"/>
              <a:t>Step 3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804987"/>
            <a:ext cx="4981575" cy="3248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414155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lines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FA5D3C-00CF-4246-8264-24B7CE31DA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9455" y="2001933"/>
          <a:ext cx="504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EF596B5-A380-4D37-BC1D-D790C895E7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7455" y="2350045"/>
          <a:ext cx="5544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8507757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0DF6E52-8849-4CAB-8FE6-BDE8EB4C3D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9707" y="2307621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6657EAA0-FFE2-4A00-BB11-CC0F78BC74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9455" y="3507981"/>
          <a:ext cx="504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98265CF9-5657-4470-932C-417B576302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7455" y="3856093"/>
          <a:ext cx="5544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8507757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82D52FC-FAA1-4A4C-AEC5-CF0B9E9A03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7741" y="381999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21C8B550-F6E6-49C7-99A2-4F2B791036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8613" y="381999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0AADFC2B-D9D1-4279-997B-D0D79B1BBB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10584" y="381999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DC32D9D3-D916-4F45-B7C0-9FEBE8F54F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7741" y="230692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304E55FD-B7B8-4A93-80A4-5B4D0259BF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3502" y="2303472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00341" y="391053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9065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FA5D3C-00CF-4246-8264-24B7CE31DA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9455" y="2001933"/>
          <a:ext cx="504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EF596B5-A380-4D37-BC1D-D790C895E7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7455" y="2350045"/>
          <a:ext cx="5544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8507757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0DF6E52-8849-4CAB-8FE6-BDE8EB4C3D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9707" y="2307621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9174D52B-0CFB-4BE6-9614-EA56B5B10B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7741" y="230692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6F872948-A14B-48FA-854B-6573F7985F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03502" y="2303472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6657EAA0-FFE2-4A00-BB11-CC0F78BC74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9455" y="3507981"/>
          <a:ext cx="504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98265CF9-5657-4470-932C-417B576302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7455" y="3856093"/>
          <a:ext cx="5544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8507757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81339461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990104787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3770859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41157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21C8B550-F6E6-49C7-99A2-4F2B791036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8613" y="3820022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0AADFC2B-D9D1-4279-997B-D0D79B1BBB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10584" y="382152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867D6F05-66F7-45D8-ABFE-9E18F60C67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18401" y="2302090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EA7E23D7-DACD-43DD-88F3-C1110419F1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15714" y="2302781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48186A5F-01EA-4A22-8A1E-5EA64BCC0A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03390" y="2304163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B41155D0-7440-4616-AF9C-2F2585798D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98806" y="2304854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948F2B5E-3BAD-4623-9D62-8E7D8E44AF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94222" y="2305545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5EC50C8C-69CF-4FBF-BB10-729BD57DE9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16603" y="2306236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A886C2A9-0844-4040-91AA-702B84AA1A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23670" y="3817012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40884763-D814-48CD-8A40-BFFDFC7301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9490" y="382453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33D796F5-FBC3-4430-B6A2-9ADC41DEC2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9618" y="381550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B3136B4C-CBD6-4CEE-A54A-1E42CFA94C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95573" y="3823032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9144127B-D0D2-4EE9-B702-81C8CEA16F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84336" y="3814002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01F0F668-028D-431F-B2FA-CE96976DAD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21550" y="3826040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844F7B19-D1A7-44C9-9161-8D5D664618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7741" y="3819997"/>
          <a:ext cx="360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4848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665151" y="410348"/>
            <a:ext cx="6411146" cy="333834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hundredths are represented on the hundred square below?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1B79B2F-300B-4B03-9782-26526A00E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47716"/>
              </p:ext>
            </p:extLst>
          </p:nvPr>
        </p:nvGraphicFramePr>
        <p:xfrm>
          <a:off x="2107789" y="1726942"/>
          <a:ext cx="2052102" cy="1804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16">
                  <a:extLst>
                    <a:ext uri="{9D8B030D-6E8A-4147-A177-3AD203B41FA5}">
                      <a16:colId xmlns="" xmlns:a16="http://schemas.microsoft.com/office/drawing/2014/main" val="892802260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311783798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563966771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2988920282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3102520866"/>
                    </a:ext>
                  </a:extLst>
                </a:gridCol>
                <a:gridCol w="184458">
                  <a:extLst>
                    <a:ext uri="{9D8B030D-6E8A-4147-A177-3AD203B41FA5}">
                      <a16:colId xmlns="" xmlns:a16="http://schemas.microsoft.com/office/drawing/2014/main" val="3499305283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4173577348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3416867563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4204415767"/>
                    </a:ext>
                  </a:extLst>
                </a:gridCol>
                <a:gridCol w="207516">
                  <a:extLst>
                    <a:ext uri="{9D8B030D-6E8A-4147-A177-3AD203B41FA5}">
                      <a16:colId xmlns="" xmlns:a16="http://schemas.microsoft.com/office/drawing/2014/main" val="3594202451"/>
                    </a:ext>
                  </a:extLst>
                </a:gridCol>
              </a:tblGrid>
              <a:tr h="18252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203301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580716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8111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300863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3615716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853329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940662"/>
                  </a:ext>
                </a:extLst>
              </a:tr>
              <a:tr h="162239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812760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3204393"/>
                  </a:ext>
                </a:extLst>
              </a:tr>
              <a:tr h="18252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4644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62442E0-CBF8-43EB-9A43-441EB203C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49377"/>
              </p:ext>
            </p:extLst>
          </p:nvPr>
        </p:nvGraphicFramePr>
        <p:xfrm>
          <a:off x="1259151" y="4226494"/>
          <a:ext cx="39624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800">
                  <a:extLst>
                    <a:ext uri="{9D8B030D-6E8A-4147-A177-3AD203B41FA5}">
                      <a16:colId xmlns="" xmlns:a16="http://schemas.microsoft.com/office/drawing/2014/main" val="1640673383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757389012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934442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96777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4C03EE0-F6C9-4E52-BF22-190D5418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47114"/>
              </p:ext>
            </p:extLst>
          </p:nvPr>
        </p:nvGraphicFramePr>
        <p:xfrm>
          <a:off x="3185774" y="4221512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2642778-B898-4E03-921F-85CB1A865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39903"/>
              </p:ext>
            </p:extLst>
          </p:nvPr>
        </p:nvGraphicFramePr>
        <p:xfrm>
          <a:off x="1891789" y="4221487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39677937-9F7D-452E-9A24-F7F222D05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77186"/>
              </p:ext>
            </p:extLst>
          </p:nvPr>
        </p:nvGraphicFramePr>
        <p:xfrm>
          <a:off x="4479759" y="4251571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7036" y="-17415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8755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many hundredths are represented on the hundred square below?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1B79B2F-300B-4B03-9782-26526A00E2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3998" y="1624085"/>
          <a:ext cx="2376003" cy="2376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70">
                  <a:extLst>
                    <a:ext uri="{9D8B030D-6E8A-4147-A177-3AD203B41FA5}">
                      <a16:colId xmlns="" xmlns:a16="http://schemas.microsoft.com/office/drawing/2014/main" val="892802260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11783798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563966771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2988920282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102520866"/>
                    </a:ext>
                  </a:extLst>
                </a:gridCol>
                <a:gridCol w="213573">
                  <a:extLst>
                    <a:ext uri="{9D8B030D-6E8A-4147-A177-3AD203B41FA5}">
                      <a16:colId xmlns="" xmlns:a16="http://schemas.microsoft.com/office/drawing/2014/main" val="3499305283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4173577348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416867563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4204415767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594202451"/>
                    </a:ext>
                  </a:extLst>
                </a:gridCol>
              </a:tblGrid>
              <a:tr h="24027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203301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580716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8111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300863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3615716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853329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940662"/>
                  </a:ext>
                </a:extLst>
              </a:tr>
              <a:tr h="213572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812760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3204393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4644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62442E0-CBF8-43EB-9A43-441EB203C1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0799" y="4639146"/>
          <a:ext cx="39624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800">
                  <a:extLst>
                    <a:ext uri="{9D8B030D-6E8A-4147-A177-3AD203B41FA5}">
                      <a16:colId xmlns="" xmlns:a16="http://schemas.microsoft.com/office/drawing/2014/main" val="1640673383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757389012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934442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96777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4C03EE0-F6C9-4E52-BF22-190D541892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2891" y="4561563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2642778-B898-4E03-921F-85CB1A8651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4464" y="4561563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39677937-9F7D-452E-9A24-F7F222D057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24640" y="4561563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0344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True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 false?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following sequences are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57A266-20FB-4528-8DBF-F3F4A99776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00000" y="2331647"/>
          <a:ext cx="374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1259174289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128709084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56243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34034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3076090972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614883491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172548496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D5917EA0-6EAD-4822-962E-B620D4AAE4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00000" y="3707204"/>
          <a:ext cx="374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1333320440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128709084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56243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34034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3076090972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614883491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172548496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081519"/>
            <a:ext cx="6195122" cy="1024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3902" y="4722524"/>
            <a:ext cx="565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Represent the correct sequence on the number line below.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9943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True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 false?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following sequences are correct.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757A266-20FB-4528-8DBF-F3F4A99776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00000" y="2331647"/>
          <a:ext cx="374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1259174289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128709084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56243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34034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3076090972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614883491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172548496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B42BAEEC-C6C2-4AEF-8EFA-EBF1E692C7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00000" y="3707204"/>
          <a:ext cx="3744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1333320440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128709084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56243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462340346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3076090972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614883491"/>
                    </a:ext>
                  </a:extLst>
                </a:gridCol>
                <a:gridCol w="468000">
                  <a:extLst>
                    <a:ext uri="{9D8B030D-6E8A-4147-A177-3AD203B41FA5}">
                      <a16:colId xmlns="" xmlns:a16="http://schemas.microsoft.com/office/drawing/2014/main" val="172548496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,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1EA8D-EC4A-4450-A27B-A89E5FAA2AB3}"/>
              </a:ext>
            </a:extLst>
          </p:cNvPr>
          <p:cNvSpPr txBox="1"/>
          <p:nvPr/>
        </p:nvSpPr>
        <p:spPr>
          <a:xfrm>
            <a:off x="4081462" y="2967844"/>
            <a:ext cx="98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6AB55A-0E99-4935-A7DD-BB5E9B071743}"/>
              </a:ext>
            </a:extLst>
          </p:cNvPr>
          <p:cNvSpPr txBox="1"/>
          <p:nvPr/>
        </p:nvSpPr>
        <p:spPr>
          <a:xfrm>
            <a:off x="2473949" y="4598844"/>
            <a:ext cx="5177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-         should be         or         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6247FCFB-CF87-4A74-BAB6-07E6A957E2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56732" y="4697130"/>
          <a:ext cx="46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25456170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191760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57568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2DE35FFE-9E97-4FCD-A03D-48F00F4035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878" y="4697130"/>
          <a:ext cx="46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25456170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191760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57568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45F14AF4-CA77-417F-A754-E9B2D94EC2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0000" y="4697130"/>
          <a:ext cx="468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="" xmlns:a16="http://schemas.microsoft.com/office/drawing/2014/main" val="25456170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191760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575682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760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3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628775"/>
            <a:ext cx="4981575" cy="3600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779638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completed this section of a number line below.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29EC326-3AB3-4A34-91BC-923156C5A4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1515" y="2041684"/>
          <a:ext cx="5299728" cy="324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88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</a:tblGrid>
              <a:tr h="32433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85AE507-8810-401C-A446-F25F561DC6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3452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2DEA880-B218-4617-BB14-DD75285FEB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8497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71CDAE-C838-400D-A509-E6BBC4344A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6020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56D75985-0501-4A21-BEAE-22BC1BFDEE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8203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F822CF9-7345-4B9F-A379-8997553B8D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7059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15994480-7782-47CA-A0BC-AFD0E9F8CC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0772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C19B518-3CAE-4F35-B005-3209890335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5243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5237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764704"/>
            <a:ext cx="8312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b="1" dirty="0" smtClean="0">
                <a:latin typeface="Comic Sans MS" panose="030F0702030302020204" pitchFamily="66" charset="0"/>
              </a:rPr>
              <a:t>PLACE VALUE: DECIMALS</a:t>
            </a:r>
          </a:p>
          <a:p>
            <a:pPr algn="ctr"/>
            <a:r>
              <a:rPr lang="en-GB" sz="1350" b="1" dirty="0" smtClean="0">
                <a:latin typeface="Comic Sans MS" panose="030F0702030302020204" pitchFamily="66" charset="0"/>
              </a:rPr>
              <a:t>SUMMER TERM 2020</a:t>
            </a:r>
          </a:p>
          <a:p>
            <a:pPr algn="ctr"/>
            <a:endParaRPr lang="en-GB" sz="1350" b="1" dirty="0">
              <a:latin typeface="Comic Sans MS" panose="030F0702030302020204" pitchFamily="66" charset="0"/>
            </a:endParaRPr>
          </a:p>
          <a:p>
            <a:pPr algn="ctr"/>
            <a:r>
              <a:rPr lang="en-GB" sz="135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Suggested Manageable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Steps   Year 4</a:t>
            </a:r>
          </a:p>
          <a:p>
            <a:pPr algn="ctr"/>
            <a:endParaRPr lang="en-GB" sz="1400" b="1" u="sng" dirty="0">
              <a:latin typeface="Comic Sans MS" panose="030F0702030302020204" pitchFamily="66" charset="0"/>
            </a:endParaRPr>
          </a:p>
          <a:p>
            <a:r>
              <a:rPr lang="en-GB" sz="1400" b="1" u="sng" dirty="0" smtClean="0">
                <a:latin typeface="Comic Sans MS" panose="030F0702030302020204" pitchFamily="66" charset="0"/>
              </a:rPr>
              <a:t>Week 4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1	Recognise that hundredths arise from ÷ into 100 equal parts and ÷  tenths by 10.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2	Read and represent a number with 2 decimal places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3	Count up in hundredths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Step 4	Count down in hundredths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Step 5	Divide a one-digit number by 10</a:t>
            </a:r>
          </a:p>
          <a:p>
            <a:r>
              <a:rPr lang="en-GB" sz="1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Step </a:t>
            </a:r>
            <a:r>
              <a:rPr lang="en-GB" sz="1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13</a:t>
            </a:r>
            <a:r>
              <a:rPr lang="en-GB" sz="1350" dirty="0" smtClean="0">
                <a:solidFill>
                  <a:srgbClr val="FFFFFF"/>
                </a:solidFill>
                <a:latin typeface="Roboto"/>
              </a:rPr>
              <a:t>ultiplication </a:t>
            </a:r>
            <a:r>
              <a:rPr lang="en-GB" sz="1350" dirty="0">
                <a:solidFill>
                  <a:srgbClr val="FFFFFF"/>
                </a:solidFill>
                <a:latin typeface="Roboto"/>
              </a:rPr>
              <a:t>or division to solve scaling or correspondence problems</a:t>
            </a:r>
            <a:endParaRPr lang="en-GB" sz="13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completed this section of a number line below.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is incorrect because...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29EC326-3AB3-4A34-91BC-923156C5A4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1515" y="2041684"/>
          <a:ext cx="5299728" cy="324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88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</a:tblGrid>
              <a:tr h="32433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85AE507-8810-401C-A446-F25F561DC6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3452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2DEA880-B218-4617-BB14-DD75285FEB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8497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71CDAE-C838-400D-A509-E6BBC4344A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6020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56D75985-0501-4A21-BEAE-22BC1BFDEE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8203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F822CF9-7345-4B9F-A379-8997553B8D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7059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15994480-7782-47CA-A0BC-AFD0E9F8CC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0772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C19B518-3CAE-4F35-B005-3209890335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5243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1937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completed this section of a number line below.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Archie is incorrect because he has missed out        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29EC326-3AB3-4A34-91BC-923156C5A4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1515" y="2041684"/>
          <a:ext cx="5299728" cy="324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3288">
                  <a:extLst>
                    <a:ext uri="{9D8B030D-6E8A-4147-A177-3AD203B41FA5}">
                      <a16:colId xmlns="" xmlns:a16="http://schemas.microsoft.com/office/drawing/2014/main" val="539232719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593960596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812849087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393342644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1507107954"/>
                    </a:ext>
                  </a:extLst>
                </a:gridCol>
                <a:gridCol w="883288">
                  <a:extLst>
                    <a:ext uri="{9D8B030D-6E8A-4147-A177-3AD203B41FA5}">
                      <a16:colId xmlns="" xmlns:a16="http://schemas.microsoft.com/office/drawing/2014/main" val="99840278"/>
                    </a:ext>
                  </a:extLst>
                </a:gridCol>
              </a:tblGrid>
              <a:tr h="32433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1309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85AE507-8810-401C-A446-F25F561DC6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3452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2DEA880-B218-4617-BB14-DD75285FEB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8497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1E71CDAE-C838-400D-A509-E6BBC4344A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6020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56D75985-0501-4A21-BEAE-22BC1BFDEE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8203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F822CF9-7345-4B9F-A379-8997553B8D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37059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15994480-7782-47CA-A0BC-AFD0E9F8CC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0772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5C19B518-3CAE-4F35-B005-3209890335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5243" y="2366014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41E83BB6-7520-410A-B6B8-01C9BB6A76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0772" y="4742741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8447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Match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 to the correct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Zita has 3 tenths and 2 hundredths.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Callum has 4 tenths and 3 hundredths.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Ruby has 4 tenths and 13 hundredths.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8C248B1-0B7C-461C-92B9-427E0872956A}"/>
              </a:ext>
            </a:extLst>
          </p:cNvPr>
          <p:cNvSpPr/>
          <p:nvPr/>
        </p:nvSpPr>
        <p:spPr>
          <a:xfrm>
            <a:off x="2459655" y="3796140"/>
            <a:ext cx="1027968" cy="93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B586C36-A0C1-4125-933E-E5BA0237FE53}"/>
              </a:ext>
            </a:extLst>
          </p:cNvPr>
          <p:cNvSpPr/>
          <p:nvPr/>
        </p:nvSpPr>
        <p:spPr>
          <a:xfrm>
            <a:off x="4053212" y="3796140"/>
            <a:ext cx="1027968" cy="93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CCEFBA8-414A-4F5D-A3C5-E614D5AC7DB3}"/>
              </a:ext>
            </a:extLst>
          </p:cNvPr>
          <p:cNvSpPr/>
          <p:nvPr/>
        </p:nvSpPr>
        <p:spPr>
          <a:xfrm>
            <a:off x="5642735" y="3789494"/>
            <a:ext cx="1027968" cy="93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010D9574-420B-4267-9ED6-DD1EA79BEA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71987" y="396845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6B9E1FE-C54C-4A49-AC4F-E7111D0F90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7274" y="396845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00EE838-258B-4B8E-9010-D34E2F978D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9066" y="396845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5765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46577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Match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 to the correct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Zita has 3 tenths and 2 hundredths.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Callum has 4 tenths and 3 hundredths.</a:t>
            </a:r>
          </a:p>
          <a:p>
            <a:pPr algn="ctr"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Ruby has 4 tenths and 13 hundredths.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8C248B1-0B7C-461C-92B9-427E0872956A}"/>
              </a:ext>
            </a:extLst>
          </p:cNvPr>
          <p:cNvSpPr/>
          <p:nvPr/>
        </p:nvSpPr>
        <p:spPr>
          <a:xfrm>
            <a:off x="2459655" y="3796140"/>
            <a:ext cx="1027968" cy="93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B586C36-A0C1-4125-933E-E5BA0237FE53}"/>
              </a:ext>
            </a:extLst>
          </p:cNvPr>
          <p:cNvSpPr/>
          <p:nvPr/>
        </p:nvSpPr>
        <p:spPr>
          <a:xfrm>
            <a:off x="4053212" y="3796140"/>
            <a:ext cx="1027968" cy="93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CCEFBA8-414A-4F5D-A3C5-E614D5AC7DB3}"/>
              </a:ext>
            </a:extLst>
          </p:cNvPr>
          <p:cNvSpPr/>
          <p:nvPr/>
        </p:nvSpPr>
        <p:spPr>
          <a:xfrm>
            <a:off x="5642735" y="3789494"/>
            <a:ext cx="1027968" cy="93392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010D9574-420B-4267-9ED6-DD1EA79BEA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71987" y="396845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6B9E1FE-C54C-4A49-AC4F-E7111D0F90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7274" y="396845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00EE838-258B-4B8E-9010-D34E2F978D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79066" y="396845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881D81-9031-41AB-A791-711507E3EDD0}"/>
              </a:ext>
            </a:extLst>
          </p:cNvPr>
          <p:cNvSpPr txBox="1"/>
          <p:nvPr/>
        </p:nvSpPr>
        <p:spPr>
          <a:xfrm>
            <a:off x="3990933" y="4808150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Zita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85C816D-F622-40A8-BD97-4A84B8F801BC}"/>
              </a:ext>
            </a:extLst>
          </p:cNvPr>
          <p:cNvSpPr txBox="1"/>
          <p:nvPr/>
        </p:nvSpPr>
        <p:spPr>
          <a:xfrm>
            <a:off x="2397376" y="4808150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Callum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E2F5BC-615D-461D-A5A0-C08215ED7887}"/>
              </a:ext>
            </a:extLst>
          </p:cNvPr>
          <p:cNvSpPr txBox="1"/>
          <p:nvPr/>
        </p:nvSpPr>
        <p:spPr>
          <a:xfrm>
            <a:off x="5580456" y="4808150"/>
            <a:ext cx="115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Ruby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9489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You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have 2 tenths and 9 hundredths already. How many more tenths and hundredths do you need to make one whole?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answer as a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fraction on the number line below.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F3F7B5E-EEE6-46A0-BF6A-A392763803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3998" y="1974784"/>
          <a:ext cx="2376003" cy="237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70">
                  <a:extLst>
                    <a:ext uri="{9D8B030D-6E8A-4147-A177-3AD203B41FA5}">
                      <a16:colId xmlns="" xmlns:a16="http://schemas.microsoft.com/office/drawing/2014/main" val="892802260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11783798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563966771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2988920282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102520866"/>
                    </a:ext>
                  </a:extLst>
                </a:gridCol>
                <a:gridCol w="213573">
                  <a:extLst>
                    <a:ext uri="{9D8B030D-6E8A-4147-A177-3AD203B41FA5}">
                      <a16:colId xmlns="" xmlns:a16="http://schemas.microsoft.com/office/drawing/2014/main" val="3499305283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4173577348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416867563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4204415767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594202451"/>
                    </a:ext>
                  </a:extLst>
                </a:gridCol>
              </a:tblGrid>
              <a:tr h="24027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203301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580716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8111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300863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3615716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853329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940662"/>
                  </a:ext>
                </a:extLst>
              </a:tr>
              <a:tr h="213573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812760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3204393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46447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864601"/>
            <a:ext cx="6195122" cy="1024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1738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have 2 tenths and 9 hundredths already. How many more tenths and hundredths do you need to make one whole?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answer as a fraction.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and         or         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F3F7B5E-EEE6-46A0-BF6A-A392763803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3998" y="1974784"/>
          <a:ext cx="2376003" cy="237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70">
                  <a:extLst>
                    <a:ext uri="{9D8B030D-6E8A-4147-A177-3AD203B41FA5}">
                      <a16:colId xmlns="" xmlns:a16="http://schemas.microsoft.com/office/drawing/2014/main" val="892802260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11783798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563966771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2988920282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102520866"/>
                    </a:ext>
                  </a:extLst>
                </a:gridCol>
                <a:gridCol w="213573">
                  <a:extLst>
                    <a:ext uri="{9D8B030D-6E8A-4147-A177-3AD203B41FA5}">
                      <a16:colId xmlns="" xmlns:a16="http://schemas.microsoft.com/office/drawing/2014/main" val="3499305283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4173577348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416867563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4204415767"/>
                    </a:ext>
                  </a:extLst>
                </a:gridCol>
                <a:gridCol w="240270">
                  <a:extLst>
                    <a:ext uri="{9D8B030D-6E8A-4147-A177-3AD203B41FA5}">
                      <a16:colId xmlns="" xmlns:a16="http://schemas.microsoft.com/office/drawing/2014/main" val="3594202451"/>
                    </a:ext>
                  </a:extLst>
                </a:gridCol>
              </a:tblGrid>
              <a:tr h="24027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203301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580716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8111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6300863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3615716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7853329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940662"/>
                  </a:ext>
                </a:extLst>
              </a:tr>
              <a:tr h="213573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8812760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3204393"/>
                  </a:ext>
                </a:extLst>
              </a:tr>
              <a:tr h="240270"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646447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94382AF0-BEF3-456A-BB8F-2CF7DC407A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79550" y="528290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DC380500-0E04-4AE1-90E8-E5B96CC2F1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98531" y="528290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47CC6E44-57FB-4206-86B8-A804628B45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17371" y="5282905"/>
          <a:ext cx="432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52005334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223143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225992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up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2369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Count down in hundredths.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2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4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90650"/>
            <a:ext cx="6248400" cy="4076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down in hundredths   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396428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4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down in hundredths    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804987"/>
            <a:ext cx="4495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4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8996" y="260648"/>
            <a:ext cx="8606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Explore it</a:t>
            </a:r>
            <a:r>
              <a:rPr lang="en-GB" sz="1400" u="sng" dirty="0">
                <a:latin typeface="Comic Sans MS" panose="030F0702030302020204" pitchFamily="66" charset="0"/>
              </a:rPr>
              <a:t>:  </a:t>
            </a:r>
            <a:r>
              <a:rPr lang="en-GB" sz="1400" u="sng" dirty="0" smtClean="0">
                <a:latin typeface="Comic Sans MS" panose="030F0702030302020204" pitchFamily="66" charset="0"/>
              </a:rPr>
              <a:t>Count down in hundredths                                      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366837"/>
            <a:ext cx="44862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8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03" y="100804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Elicitation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5" y="728144"/>
            <a:ext cx="8784976" cy="965669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Which words do you know that link to decimals? 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4815" y="1873107"/>
            <a:ext cx="8784976" cy="484836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6565" y="1920161"/>
            <a:ext cx="26192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tenth of a hundred is 1    	</a:t>
            </a:r>
            <a:r>
              <a:rPr lang="en-GB" b="1" dirty="0" smtClean="0"/>
              <a:t>True/False</a:t>
            </a:r>
          </a:p>
          <a:p>
            <a:endParaRPr lang="en-GB" b="1" dirty="0" smtClean="0"/>
          </a:p>
          <a:p>
            <a:r>
              <a:rPr lang="en-GB" dirty="0" smtClean="0"/>
              <a:t>A hundredth of 300 is 30</a:t>
            </a:r>
            <a:r>
              <a:rPr lang="en-GB" b="1" dirty="0" smtClean="0"/>
              <a:t>	True/False</a:t>
            </a:r>
          </a:p>
          <a:p>
            <a:endParaRPr lang="en-GB" b="1" dirty="0"/>
          </a:p>
          <a:p>
            <a:r>
              <a:rPr lang="en-GB" dirty="0" smtClean="0"/>
              <a:t>3 divided by 10 is 0.3</a:t>
            </a:r>
            <a:r>
              <a:rPr lang="en-GB" b="1" dirty="0" smtClean="0"/>
              <a:t>	True/False</a:t>
            </a:r>
          </a:p>
          <a:p>
            <a:endParaRPr lang="en-GB" b="1" dirty="0"/>
          </a:p>
          <a:p>
            <a:r>
              <a:rPr lang="en-GB" dirty="0" smtClean="0"/>
              <a:t>6 divided by 100 is 0.60</a:t>
            </a:r>
            <a:r>
              <a:rPr lang="en-GB" b="1" dirty="0" smtClean="0"/>
              <a:t>	True/False</a:t>
            </a:r>
          </a:p>
          <a:p>
            <a:endParaRPr lang="en-GB" b="1" dirty="0"/>
          </a:p>
          <a:p>
            <a:r>
              <a:rPr lang="en-GB" dirty="0" smtClean="0"/>
              <a:t>23 divided by 10 is 0.23</a:t>
            </a:r>
            <a:r>
              <a:rPr lang="en-GB" b="1" dirty="0" smtClean="0"/>
              <a:t>	True/False</a:t>
            </a:r>
          </a:p>
          <a:p>
            <a:endParaRPr lang="en-GB" b="1" dirty="0"/>
          </a:p>
          <a:p>
            <a:r>
              <a:rPr lang="en-GB" dirty="0" smtClean="0"/>
              <a:t>35 divided by 100 is 0.35</a:t>
            </a:r>
            <a:r>
              <a:rPr lang="en-GB" b="1" dirty="0" smtClean="0"/>
              <a:t>	True/False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72" y="2127430"/>
            <a:ext cx="3766517" cy="89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472" y="3319820"/>
            <a:ext cx="3170858" cy="847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040" y="4226603"/>
            <a:ext cx="4953000" cy="119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092" y="5705568"/>
            <a:ext cx="4400550" cy="942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50092" y="1891239"/>
            <a:ext cx="163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Fill in the boxes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16040" y="3021440"/>
            <a:ext cx="293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Write in the missing numbers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1873107"/>
            <a:ext cx="0" cy="484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3017548"/>
            <a:ext cx="5835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4167545"/>
            <a:ext cx="5835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24200" y="5589240"/>
            <a:ext cx="5835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7"/>
            <a:ext cx="8229600" cy="1143000"/>
          </a:xfrm>
        </p:spPr>
        <p:txBody>
          <a:bodyPr/>
          <a:lstStyle/>
          <a:p>
            <a:r>
              <a:rPr lang="en-GB" dirty="0" smtClean="0"/>
              <a:t>Step </a:t>
            </a:r>
            <a:r>
              <a:rPr lang="en-GB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Divide a one digit number by 10.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://whiterosemaths.com/homelearning/year-4</a:t>
            </a:r>
            <a:r>
              <a:rPr lang="en-GB" dirty="0">
                <a:solidFill>
                  <a:schemeClr val="tx2"/>
                </a:solidFill>
                <a:hlinkClick r:id="rId3"/>
              </a:rPr>
              <a:t>/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Lesson 5 Dividing 1 digit by 10 Video plus w/s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" y="211959"/>
            <a:ext cx="9144000" cy="623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7293"/>
            <a:ext cx="44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Discuss it: To divide a one digit number by 10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0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2606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Discuss </a:t>
            </a:r>
            <a:r>
              <a:rPr lang="en-GB" u="sng" dirty="0"/>
              <a:t>it: To divide a one digit number by 10                </a:t>
            </a:r>
            <a:r>
              <a:rPr lang="en-GB" u="sng" dirty="0" smtClean="0"/>
              <a:t>  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one 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one 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0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one 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1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Do it:  To </a:t>
            </a:r>
            <a:r>
              <a:rPr lang="en-GB" u="sng" dirty="0"/>
              <a:t>divide a one digit number by 10                         Date</a:t>
            </a:r>
            <a:r>
              <a:rPr lang="en-GB" u="sng" dirty="0" smtClean="0"/>
              <a:t>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5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Twist it:  To </a:t>
            </a:r>
            <a:r>
              <a:rPr lang="en-GB" u="sng" dirty="0"/>
              <a:t>divide a one digit number by 10                    </a:t>
            </a:r>
            <a:r>
              <a:rPr lang="en-GB" u="sng" dirty="0" smtClean="0"/>
              <a:t>Date:____________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2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Explore it:  To </a:t>
            </a:r>
            <a:r>
              <a:rPr lang="en-GB" u="sng" dirty="0"/>
              <a:t>divide a one digit number by 10                     </a:t>
            </a:r>
            <a:r>
              <a:rPr lang="en-GB" u="sng" dirty="0" smtClean="0"/>
              <a:t>Date:____________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6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886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Explore it:  To </a:t>
            </a:r>
            <a:r>
              <a:rPr lang="en-GB" u="sng" dirty="0"/>
              <a:t>divide a one digit number by 10                     </a:t>
            </a:r>
            <a:r>
              <a:rPr lang="en-GB" u="sng" dirty="0" smtClean="0"/>
              <a:t>Date:____________           </a:t>
            </a:r>
            <a:endParaRPr lang="en-GB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5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5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Recognise that hundredths arise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	from </a:t>
            </a:r>
            <a:r>
              <a:rPr lang="en-GB" dirty="0">
                <a:latin typeface="Comic Sans MS" panose="030F0702030302020204" pitchFamily="66" charset="0"/>
              </a:rPr>
              <a:t>÷ into 100 equal parts and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÷  </a:t>
            </a:r>
            <a:r>
              <a:rPr lang="en-GB" dirty="0">
                <a:latin typeface="Comic Sans MS" panose="030F0702030302020204" pitchFamily="66" charset="0"/>
              </a:rPr>
              <a:t>tenths by </a:t>
            </a:r>
            <a:r>
              <a:rPr lang="en-GB" dirty="0" smtClean="0">
                <a:latin typeface="Comic Sans MS" panose="030F0702030302020204" pitchFamily="66" charset="0"/>
              </a:rPr>
              <a:t>10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500" dirty="0">
                <a:hlinkClick r:id="rId2"/>
              </a:rPr>
              <a:t>https://whiterosemaths.com/homelearning/year-4</a:t>
            </a:r>
            <a:r>
              <a:rPr lang="en-GB" sz="1500" dirty="0">
                <a:solidFill>
                  <a:schemeClr val="tx2"/>
                </a:solidFill>
                <a:hlinkClick r:id="rId2"/>
              </a:rPr>
              <a:t>/</a:t>
            </a:r>
            <a:r>
              <a:rPr lang="en-GB" sz="1500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1500" dirty="0">
                <a:solidFill>
                  <a:schemeClr val="tx2"/>
                </a:solidFill>
              </a:rPr>
              <a:t>Lesson 1 Recognise tenths and hundredths. Video plus w/s </a:t>
            </a:r>
          </a:p>
          <a:p>
            <a:pPr marL="0" indent="0" algn="ctr">
              <a:buNone/>
            </a:pPr>
            <a:r>
              <a:rPr lang="en-GB" sz="1500" dirty="0">
                <a:solidFill>
                  <a:schemeClr val="tx2"/>
                </a:solidFill>
              </a:rPr>
              <a:t>Lesson 2 Tenths as decimals. Video plus w/s</a:t>
            </a:r>
            <a:endParaRPr lang="en-GB" sz="15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9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938"/>
            <a:ext cx="8352928" cy="5214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69546"/>
            <a:ext cx="792088" cy="51705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0449" y="261510"/>
            <a:ext cx="9247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it</a:t>
            </a:r>
            <a:r>
              <a:rPr lang="en-GB" sz="1400" u="sng" dirty="0">
                <a:latin typeface="Comic Sans MS" panose="030F0702030302020204" pitchFamily="66" charset="0"/>
              </a:rPr>
              <a:t>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3643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048" y="260648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Teach </a:t>
            </a:r>
            <a:r>
              <a:rPr lang="en-GB" sz="1400" u="sng" dirty="0">
                <a:latin typeface="Comic Sans MS" panose="030F0702030302020204" pitchFamily="66" charset="0"/>
              </a:rPr>
              <a:t>it:  Find </a:t>
            </a:r>
            <a:r>
              <a:rPr lang="en-GB" sz="1400" u="sng" dirty="0" smtClean="0">
                <a:latin typeface="Comic Sans MS" panose="030F0702030302020204" pitchFamily="66" charset="0"/>
              </a:rPr>
              <a:t>hundredths of a whole and express </a:t>
            </a:r>
            <a:r>
              <a:rPr lang="en-GB" sz="1400" u="sng" dirty="0">
                <a:latin typeface="Comic Sans MS" panose="030F0702030302020204" pitchFamily="66" charset="0"/>
              </a:rPr>
              <a:t>as fractions and decimals  </a:t>
            </a:r>
            <a:r>
              <a:rPr lang="en-GB" sz="1400" u="sng" dirty="0" smtClean="0">
                <a:latin typeface="Comic Sans MS" panose="030F0702030302020204" pitchFamily="66" charset="0"/>
              </a:rPr>
              <a:t>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8" y="814373"/>
            <a:ext cx="2381250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" y="692697"/>
            <a:ext cx="495158" cy="6480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65328"/>
              </p:ext>
            </p:extLst>
          </p:nvPr>
        </p:nvGraphicFramePr>
        <p:xfrm>
          <a:off x="2777434" y="1016733"/>
          <a:ext cx="6164611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838"/>
                <a:gridCol w="1548328"/>
                <a:gridCol w="1341445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Express as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hundredths.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Express as a decimal.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 full rows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 full columns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13 squares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2 full rows and 5 squares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 full columns and 8 squares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72781"/>
              </p:ext>
            </p:extLst>
          </p:nvPr>
        </p:nvGraphicFramePr>
        <p:xfrm>
          <a:off x="566595" y="4437112"/>
          <a:ext cx="83754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465"/>
                <a:gridCol w="2152315"/>
                <a:gridCol w="182067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Hundredths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Express as a decimal.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4 tenths is equivalent to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70 tenths is equivalent to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5 tenths is equivalent to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509712"/>
            <a:ext cx="5781675" cy="3838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366" y="26151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100722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4820" y="1004946"/>
            <a:ext cx="688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Discuss the model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What would go in this missing boxes?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dirty="0">
                <a:latin typeface="Comic Sans MS" panose="030F0702030302020204" pitchFamily="66" charset="0"/>
              </a:rPr>
              <a:t>could the row above the top row show?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62258"/>
              </p:ext>
            </p:extLst>
          </p:nvPr>
        </p:nvGraphicFramePr>
        <p:xfrm>
          <a:off x="1569162" y="2589641"/>
          <a:ext cx="50782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</a:tblGrid>
              <a:tr h="561812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</a:p>
                    <a:p>
                      <a:pPr algn="ctr"/>
                      <a:r>
                        <a:rPr lang="en-GB" sz="1400" dirty="0" smtClean="0"/>
                        <a:t>―</a:t>
                      </a:r>
                    </a:p>
                    <a:p>
                      <a:pPr algn="ctr"/>
                      <a:r>
                        <a:rPr lang="en-GB" sz="1400" dirty="0" smtClean="0"/>
                        <a:t>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618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</a:p>
                    <a:p>
                      <a:pPr algn="ctr"/>
                      <a:r>
                        <a:rPr lang="en-GB" sz="1400" dirty="0" smtClean="0"/>
                        <a:t>―</a:t>
                      </a:r>
                    </a:p>
                    <a:p>
                      <a:pPr algn="ctr"/>
                      <a:r>
                        <a:rPr lang="en-GB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</a:p>
                    <a:p>
                      <a:pPr algn="ctr"/>
                      <a:r>
                        <a:rPr lang="en-GB" sz="1400" dirty="0" smtClean="0"/>
                        <a:t>―</a:t>
                      </a:r>
                    </a:p>
                    <a:p>
                      <a:pPr algn="ctr"/>
                      <a:r>
                        <a:rPr lang="en-GB" sz="1400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62689"/>
              </p:ext>
            </p:extLst>
          </p:nvPr>
        </p:nvGraphicFramePr>
        <p:xfrm>
          <a:off x="1569162" y="4087130"/>
          <a:ext cx="50782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  <a:gridCol w="507825"/>
              </a:tblGrid>
              <a:tr h="365332"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Step 1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1366" y="261510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Discuss </a:t>
            </a:r>
            <a:r>
              <a:rPr lang="en-GB" sz="1400" u="sng" dirty="0">
                <a:latin typeface="Comic Sans MS" panose="030F0702030302020204" pitchFamily="66" charset="0"/>
              </a:rPr>
              <a:t>it:  Recognise that hundredths </a:t>
            </a:r>
            <a:r>
              <a:rPr lang="en-GB" sz="1400" u="sng" dirty="0" smtClean="0">
                <a:latin typeface="Comic Sans MS" panose="030F0702030302020204" pitchFamily="66" charset="0"/>
              </a:rPr>
              <a:t>arise from </a:t>
            </a:r>
            <a:r>
              <a:rPr lang="en-GB" sz="1400" u="sng" dirty="0">
                <a:latin typeface="Comic Sans MS" panose="030F0702030302020204" pitchFamily="66" charset="0"/>
              </a:rPr>
              <a:t>÷ into 100 equal parts and </a:t>
            </a:r>
            <a:r>
              <a:rPr lang="en-GB" sz="1400" u="sng" dirty="0" smtClean="0">
                <a:latin typeface="Comic Sans MS" panose="030F0702030302020204" pitchFamily="66" charset="0"/>
              </a:rPr>
              <a:t>÷  </a:t>
            </a:r>
            <a:r>
              <a:rPr lang="en-GB" sz="1400" u="sng" dirty="0">
                <a:latin typeface="Comic Sans MS" panose="030F0702030302020204" pitchFamily="66" charset="0"/>
              </a:rPr>
              <a:t>tenths by </a:t>
            </a:r>
            <a:r>
              <a:rPr lang="en-GB" sz="1400" u="sng" dirty="0" smtClean="0">
                <a:latin typeface="Comic Sans MS" panose="030F0702030302020204" pitchFamily="66" charset="0"/>
              </a:rPr>
              <a:t>10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</p:spTree>
    <p:extLst>
      <p:ext uri="{BB962C8B-B14F-4D97-AF65-F5344CB8AC3E}">
        <p14:creationId xmlns:p14="http://schemas.microsoft.com/office/powerpoint/2010/main" val="27491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1523</Words>
  <Application>Microsoft Office PowerPoint</Application>
  <PresentationFormat>On-screen Show (4:3)</PresentationFormat>
  <Paragraphs>558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Comic Sans MS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Elicitation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</vt:lpstr>
      <vt:lpstr>PowerPoint Presentation</vt:lpstr>
      <vt:lpstr>PowerPoint Presentation</vt:lpstr>
      <vt:lpstr>PowerPoint Presentation</vt:lpstr>
      <vt:lpstr>PowerPoint Presentation</vt:lpstr>
      <vt:lpstr>Step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4</vt:lpstr>
      <vt:lpstr>PowerPoint Presentation</vt:lpstr>
      <vt:lpstr>PowerPoint Presentation</vt:lpstr>
      <vt:lpstr>PowerPoint Presentation</vt:lpstr>
      <vt:lpstr>Step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 McCarron</cp:lastModifiedBy>
  <cp:revision>139</cp:revision>
  <dcterms:created xsi:type="dcterms:W3CDTF">2020-02-03T14:14:49Z</dcterms:created>
  <dcterms:modified xsi:type="dcterms:W3CDTF">2020-04-26T14:00:16Z</dcterms:modified>
</cp:coreProperties>
</file>