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 id="261" r:id="rId7"/>
    <p:sldId id="262" r:id="rId8"/>
    <p:sldId id="264" r:id="rId9"/>
    <p:sldId id="265" r:id="rId10"/>
    <p:sldId id="263"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4FB807E-9873-4E23-8E48-28EB7488190D}" type="datetimeFigureOut">
              <a:rPr lang="en-GB" smtClean="0"/>
              <a:pPr/>
              <a:t>05/04/2020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E3B4E9-26A3-403F-AAA8-B7B3DC3E7B75}"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4FB807E-9873-4E23-8E48-28EB7488190D}" type="datetimeFigureOut">
              <a:rPr lang="en-GB" smtClean="0"/>
              <a:pPr/>
              <a:t>05/04/2020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E3B4E9-26A3-403F-AAA8-B7B3DC3E7B75}"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4FB807E-9873-4E23-8E48-28EB7488190D}" type="datetimeFigureOut">
              <a:rPr lang="en-GB" smtClean="0"/>
              <a:pPr/>
              <a:t>05/04/2020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E3B4E9-26A3-403F-AAA8-B7B3DC3E7B75}"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3" name="Picture 3"/>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 name="Rounded Rectangle 3"/>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r>
              <a:rPr lang="en-US" smtClean="0"/>
              <a:t>Click to edit Master title style</a:t>
            </a:r>
            <a:endParaRPr lang="en-GB"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3" name="Picture 3"/>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 name="Rounded Rectangle 3"/>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r>
              <a:rPr lang="en-US" smtClean="0"/>
              <a:t>Click to edit Master title style</a:t>
            </a:r>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4FB807E-9873-4E23-8E48-28EB7488190D}" type="datetimeFigureOut">
              <a:rPr lang="en-GB" smtClean="0"/>
              <a:pPr/>
              <a:t>05/04/2020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E3B4E9-26A3-403F-AAA8-B7B3DC3E7B75}"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FB807E-9873-4E23-8E48-28EB7488190D}" type="datetimeFigureOut">
              <a:rPr lang="en-GB" smtClean="0"/>
              <a:pPr/>
              <a:t>05/04/2020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E3B4E9-26A3-403F-AAA8-B7B3DC3E7B75}"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4FB807E-9873-4E23-8E48-28EB7488190D}" type="datetimeFigureOut">
              <a:rPr lang="en-GB" smtClean="0"/>
              <a:pPr/>
              <a:t>05/04/2020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E3B4E9-26A3-403F-AAA8-B7B3DC3E7B75}"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4FB807E-9873-4E23-8E48-28EB7488190D}" type="datetimeFigureOut">
              <a:rPr lang="en-GB" smtClean="0"/>
              <a:pPr/>
              <a:t>05/04/2020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8E3B4E9-26A3-403F-AAA8-B7B3DC3E7B75}"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4FB807E-9873-4E23-8E48-28EB7488190D}" type="datetimeFigureOut">
              <a:rPr lang="en-GB" smtClean="0"/>
              <a:pPr/>
              <a:t>05/04/2020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8E3B4E9-26A3-403F-AAA8-B7B3DC3E7B75}"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FB807E-9873-4E23-8E48-28EB7488190D}" type="datetimeFigureOut">
              <a:rPr lang="en-GB" smtClean="0"/>
              <a:pPr/>
              <a:t>05/04/2020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8E3B4E9-26A3-403F-AAA8-B7B3DC3E7B75}"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FB807E-9873-4E23-8E48-28EB7488190D}" type="datetimeFigureOut">
              <a:rPr lang="en-GB" smtClean="0"/>
              <a:pPr/>
              <a:t>05/04/2020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E3B4E9-26A3-403F-AAA8-B7B3DC3E7B75}"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FB807E-9873-4E23-8E48-28EB7488190D}" type="datetimeFigureOut">
              <a:rPr lang="en-GB" smtClean="0"/>
              <a:pPr/>
              <a:t>05/04/2020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E3B4E9-26A3-403F-AAA8-B7B3DC3E7B75}"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
              <a:srgbClr val="FF3399"/>
            </a:gs>
            <a:gs pos="25000">
              <a:srgbClr val="FF6633"/>
            </a:gs>
            <a:gs pos="50000">
              <a:srgbClr val="FFFF00"/>
            </a:gs>
            <a:gs pos="75000">
              <a:srgbClr val="01A78F"/>
            </a:gs>
            <a:gs pos="100000">
              <a:srgbClr val="3366FF"/>
            </a:gs>
          </a:gsLst>
          <a:lin ang="81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FB807E-9873-4E23-8E48-28EB7488190D}" type="datetimeFigureOut">
              <a:rPr lang="en-GB" smtClean="0"/>
              <a:pPr/>
              <a:t>05/04/2020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E3B4E9-26A3-403F-AAA8-B7B3DC3E7B75}"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youtube.com/watch?v=z4nlVZkm4eQ" TargetMode="Externa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hyperlink" Target="https://www.youtube.com/watch?v=gB_033ID7i8"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Mean, Median &amp; Mode</a:t>
            </a:r>
            <a:endParaRPr lang="en-GB" dirty="0"/>
          </a:p>
        </p:txBody>
      </p:sp>
      <p:sp>
        <p:nvSpPr>
          <p:cNvPr id="4" name="TextBox 3"/>
          <p:cNvSpPr txBox="1"/>
          <p:nvPr/>
        </p:nvSpPr>
        <p:spPr>
          <a:xfrm>
            <a:off x="323528" y="5301208"/>
            <a:ext cx="8208912" cy="1477328"/>
          </a:xfrm>
          <a:prstGeom prst="rect">
            <a:avLst/>
          </a:prstGeom>
          <a:noFill/>
        </p:spPr>
        <p:txBody>
          <a:bodyPr wrap="square" rtlCol="0">
            <a:spAutoFit/>
          </a:bodyPr>
          <a:lstStyle/>
          <a:p>
            <a:r>
              <a:rPr lang="en-GB" dirty="0" smtClean="0"/>
              <a:t>If any of the links don’t work:</a:t>
            </a:r>
          </a:p>
          <a:p>
            <a:pPr marL="342900" indent="-342900">
              <a:buAutoNum type="arabicParenR"/>
            </a:pPr>
            <a:r>
              <a:rPr lang="en-GB" dirty="0" smtClean="0"/>
              <a:t>Right click on the image and go to open hyperlink</a:t>
            </a:r>
          </a:p>
          <a:p>
            <a:pPr marL="342900" indent="-342900">
              <a:buAutoNum type="arabicParenR"/>
            </a:pPr>
            <a:r>
              <a:rPr lang="en-GB" dirty="0" smtClean="0"/>
              <a:t>Copy the address and paste it into the address bar on the internet</a:t>
            </a:r>
          </a:p>
          <a:p>
            <a:pPr marL="342900" indent="-342900">
              <a:buAutoNum type="arabicParenR"/>
            </a:pPr>
            <a:r>
              <a:rPr lang="en-GB" dirty="0" smtClean="0"/>
              <a:t>Google it!  We’ve included the image so you will be able to find it more easily.</a:t>
            </a:r>
          </a:p>
          <a:p>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7544" y="404664"/>
            <a:ext cx="7992888" cy="646331"/>
          </a:xfrm>
          <a:prstGeom prst="rect">
            <a:avLst/>
          </a:prstGeom>
          <a:noFill/>
        </p:spPr>
        <p:txBody>
          <a:bodyPr wrap="square" rtlCol="0">
            <a:spAutoFit/>
          </a:bodyPr>
          <a:lstStyle/>
          <a:p>
            <a:r>
              <a:rPr lang="en-GB" dirty="0" smtClean="0"/>
              <a:t>Play – print out and play the game in </a:t>
            </a:r>
            <a:r>
              <a:rPr lang="en-GB" smtClean="0"/>
              <a:t>the Lesson </a:t>
            </a:r>
            <a:r>
              <a:rPr lang="en-GB" dirty="0" smtClean="0"/>
              <a:t>3 folder, or make up your </a:t>
            </a:r>
            <a:r>
              <a:rPr lang="en-GB" smtClean="0"/>
              <a:t>own averages game to play.</a:t>
            </a:r>
            <a:endParaRPr lang="en-GB"/>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188640"/>
            <a:ext cx="8712968" cy="1470025"/>
          </a:xfrm>
        </p:spPr>
        <p:txBody>
          <a:bodyPr>
            <a:normAutofit/>
          </a:bodyPr>
          <a:lstStyle/>
          <a:p>
            <a:r>
              <a:rPr lang="en-GB" u="sng" dirty="0" smtClean="0"/>
              <a:t>Presenting and Measuring Data</a:t>
            </a:r>
            <a:br>
              <a:rPr lang="en-GB" u="sng" dirty="0" smtClean="0"/>
            </a:br>
            <a:r>
              <a:rPr lang="en-GB" sz="1800" i="1" dirty="0" smtClean="0"/>
              <a:t>Important vocabulary to learn for the week!  Click to check you know the definition.</a:t>
            </a:r>
            <a:endParaRPr lang="en-GB" sz="1800" i="1" dirty="0"/>
          </a:p>
        </p:txBody>
      </p:sp>
      <p:sp>
        <p:nvSpPr>
          <p:cNvPr id="3" name="Subtitle 2"/>
          <p:cNvSpPr>
            <a:spLocks noGrp="1"/>
          </p:cNvSpPr>
          <p:nvPr>
            <p:ph type="subTitle" idx="1"/>
          </p:nvPr>
        </p:nvSpPr>
        <p:spPr>
          <a:xfrm>
            <a:off x="323528" y="1412776"/>
            <a:ext cx="8352928" cy="1752600"/>
          </a:xfrm>
        </p:spPr>
        <p:txBody>
          <a:bodyPr>
            <a:noAutofit/>
          </a:bodyPr>
          <a:lstStyle/>
          <a:p>
            <a:r>
              <a:rPr lang="en-US" sz="1600" b="1" dirty="0" smtClean="0">
                <a:solidFill>
                  <a:srgbClr val="FF0000"/>
                </a:solidFill>
              </a:rPr>
              <a:t>Data  </a:t>
            </a:r>
          </a:p>
          <a:p>
            <a:r>
              <a:rPr lang="en-GB" sz="1600" dirty="0" smtClean="0">
                <a:solidFill>
                  <a:schemeClr val="tx1"/>
                </a:solidFill>
              </a:rPr>
              <a:t>Information that has been collected by counting or measuring. </a:t>
            </a:r>
            <a:endParaRPr lang="en-GB" sz="1600" dirty="0">
              <a:solidFill>
                <a:schemeClr val="tx1"/>
              </a:solidFill>
            </a:endParaRPr>
          </a:p>
          <a:p>
            <a:r>
              <a:rPr lang="en-US" sz="1600" b="1" dirty="0" smtClean="0">
                <a:solidFill>
                  <a:srgbClr val="FF0000"/>
                </a:solidFill>
              </a:rPr>
              <a:t>Scale</a:t>
            </a:r>
            <a:r>
              <a:rPr lang="en-US" sz="1600" dirty="0" smtClean="0">
                <a:solidFill>
                  <a:schemeClr val="tx1"/>
                </a:solidFill>
              </a:rPr>
              <a:t>   </a:t>
            </a:r>
          </a:p>
          <a:p>
            <a:r>
              <a:rPr lang="en-US" sz="1600" dirty="0" smtClean="0">
                <a:solidFill>
                  <a:schemeClr val="tx1"/>
                </a:solidFill>
              </a:rPr>
              <a:t>Points on the axis with equal intervals.</a:t>
            </a:r>
            <a:endParaRPr lang="en-GB" sz="1600" dirty="0">
              <a:solidFill>
                <a:schemeClr val="tx1"/>
              </a:solidFill>
            </a:endParaRPr>
          </a:p>
          <a:p>
            <a:r>
              <a:rPr lang="en-US" sz="1600" b="1" dirty="0" smtClean="0">
                <a:solidFill>
                  <a:srgbClr val="FF0000"/>
                </a:solidFill>
              </a:rPr>
              <a:t>Axis</a:t>
            </a:r>
            <a:r>
              <a:rPr lang="en-US" sz="1600" dirty="0" smtClean="0">
                <a:solidFill>
                  <a:schemeClr val="tx1"/>
                </a:solidFill>
              </a:rPr>
              <a:t>   </a:t>
            </a:r>
          </a:p>
          <a:p>
            <a:r>
              <a:rPr lang="en-GB" sz="1600" dirty="0" smtClean="0">
                <a:solidFill>
                  <a:schemeClr val="tx1"/>
                </a:solidFill>
              </a:rPr>
              <a:t>A graph has </a:t>
            </a:r>
            <a:r>
              <a:rPr lang="en-GB" sz="1600" dirty="0">
                <a:solidFill>
                  <a:schemeClr val="tx1"/>
                </a:solidFill>
              </a:rPr>
              <a:t>two perpendicular </a:t>
            </a:r>
            <a:r>
              <a:rPr lang="en-GB" sz="1600" dirty="0" smtClean="0">
                <a:solidFill>
                  <a:schemeClr val="tx1"/>
                </a:solidFill>
              </a:rPr>
              <a:t>lines (lines at right angles). </a:t>
            </a:r>
            <a:r>
              <a:rPr lang="en-GB" sz="1600" dirty="0">
                <a:solidFill>
                  <a:schemeClr val="tx1"/>
                </a:solidFill>
              </a:rPr>
              <a:t>The horizontal </a:t>
            </a:r>
            <a:r>
              <a:rPr lang="en-GB" sz="1600" b="1" dirty="0">
                <a:solidFill>
                  <a:schemeClr val="tx1"/>
                </a:solidFill>
              </a:rPr>
              <a:t>axis</a:t>
            </a:r>
            <a:r>
              <a:rPr lang="en-GB" sz="1600" dirty="0">
                <a:solidFill>
                  <a:schemeClr val="tx1"/>
                </a:solidFill>
              </a:rPr>
              <a:t> is called the x-</a:t>
            </a:r>
            <a:r>
              <a:rPr lang="en-GB" sz="1600" b="1" dirty="0">
                <a:solidFill>
                  <a:schemeClr val="tx1"/>
                </a:solidFill>
              </a:rPr>
              <a:t>axis</a:t>
            </a:r>
            <a:r>
              <a:rPr lang="en-GB" sz="1600" dirty="0">
                <a:solidFill>
                  <a:schemeClr val="tx1"/>
                </a:solidFill>
              </a:rPr>
              <a:t>. The vertical </a:t>
            </a:r>
            <a:r>
              <a:rPr lang="en-GB" sz="1600" b="1" dirty="0">
                <a:solidFill>
                  <a:schemeClr val="tx1"/>
                </a:solidFill>
              </a:rPr>
              <a:t>axis</a:t>
            </a:r>
            <a:r>
              <a:rPr lang="en-GB" sz="1600" dirty="0">
                <a:solidFill>
                  <a:schemeClr val="tx1"/>
                </a:solidFill>
              </a:rPr>
              <a:t> is called the y-</a:t>
            </a:r>
            <a:r>
              <a:rPr lang="en-GB" sz="1600" b="1" dirty="0">
                <a:solidFill>
                  <a:schemeClr val="tx1"/>
                </a:solidFill>
              </a:rPr>
              <a:t>axis</a:t>
            </a:r>
            <a:r>
              <a:rPr lang="en-GB" sz="1600" dirty="0">
                <a:solidFill>
                  <a:schemeClr val="tx1"/>
                </a:solidFill>
              </a:rPr>
              <a:t>.</a:t>
            </a:r>
          </a:p>
          <a:p>
            <a:r>
              <a:rPr lang="en-US" sz="1600" b="1" dirty="0" smtClean="0">
                <a:solidFill>
                  <a:srgbClr val="FF0000"/>
                </a:solidFill>
              </a:rPr>
              <a:t>Graph</a:t>
            </a:r>
            <a:r>
              <a:rPr lang="en-US" sz="1600" dirty="0" smtClean="0">
                <a:solidFill>
                  <a:schemeClr val="tx1"/>
                </a:solidFill>
              </a:rPr>
              <a:t>   </a:t>
            </a:r>
          </a:p>
          <a:p>
            <a:r>
              <a:rPr lang="en-US" sz="1600" dirty="0" smtClean="0">
                <a:solidFill>
                  <a:schemeClr val="tx1"/>
                </a:solidFill>
              </a:rPr>
              <a:t>A diagram showing data.</a:t>
            </a:r>
            <a:endParaRPr lang="en-GB" sz="1600" dirty="0">
              <a:solidFill>
                <a:schemeClr val="tx1"/>
              </a:solidFill>
            </a:endParaRPr>
          </a:p>
          <a:p>
            <a:r>
              <a:rPr lang="en-US" sz="1600" b="1" dirty="0" smtClean="0">
                <a:solidFill>
                  <a:srgbClr val="FF0000"/>
                </a:solidFill>
              </a:rPr>
              <a:t>Frequency</a:t>
            </a:r>
            <a:r>
              <a:rPr lang="en-US" sz="1600" dirty="0" smtClean="0">
                <a:solidFill>
                  <a:schemeClr val="tx1"/>
                </a:solidFill>
              </a:rPr>
              <a:t>   </a:t>
            </a:r>
          </a:p>
          <a:p>
            <a:r>
              <a:rPr lang="en-US" sz="1600" dirty="0" smtClean="0">
                <a:solidFill>
                  <a:schemeClr val="tx1"/>
                </a:solidFill>
              </a:rPr>
              <a:t>The number of times an event occurs.</a:t>
            </a:r>
            <a:endParaRPr lang="en-GB" sz="1600" dirty="0">
              <a:solidFill>
                <a:schemeClr val="tx1"/>
              </a:solidFill>
            </a:endParaRPr>
          </a:p>
          <a:p>
            <a:r>
              <a:rPr lang="en-US" sz="1600" b="1" dirty="0" smtClean="0">
                <a:solidFill>
                  <a:srgbClr val="FF0000"/>
                </a:solidFill>
              </a:rPr>
              <a:t>Line graph  </a:t>
            </a:r>
          </a:p>
          <a:p>
            <a:r>
              <a:rPr lang="en-US" sz="1600" dirty="0" smtClean="0">
                <a:solidFill>
                  <a:schemeClr val="tx1"/>
                </a:solidFill>
              </a:rPr>
              <a:t>A graph where straight lines join points together to show the data.  </a:t>
            </a:r>
          </a:p>
          <a:p>
            <a:r>
              <a:rPr lang="en-US" sz="1600" b="1" dirty="0" smtClean="0">
                <a:solidFill>
                  <a:srgbClr val="FF0000"/>
                </a:solidFill>
              </a:rPr>
              <a:t>Average</a:t>
            </a:r>
          </a:p>
          <a:p>
            <a:r>
              <a:rPr lang="en-GB" sz="1600" dirty="0" smtClean="0">
                <a:solidFill>
                  <a:schemeClr val="tx1"/>
                </a:solidFill>
              </a:rPr>
              <a:t>Loosely means an ordinary or typical value.  There are 3 types of average that we learn about: mean, median and mode.  When just the word average is used, it refers to the mean.</a:t>
            </a:r>
          </a:p>
          <a:p>
            <a:r>
              <a:rPr lang="en-GB" sz="1600" b="1" dirty="0" smtClean="0">
                <a:solidFill>
                  <a:srgbClr val="FF0000"/>
                </a:solidFill>
              </a:rPr>
              <a:t>Mean</a:t>
            </a:r>
          </a:p>
          <a:p>
            <a:r>
              <a:rPr lang="en-GB" sz="1600" dirty="0" smtClean="0">
                <a:solidFill>
                  <a:schemeClr val="tx1"/>
                </a:solidFill>
              </a:rPr>
              <a:t>The sum of a set of numbers, or quantities, divided by the number of terms in the set. Example: The arithmetic mean of 5, 6, 14, 15 and 45 is (5 + 6 + 14 + 15 + 45) ÷ 5 i.e. 17.</a:t>
            </a:r>
            <a:endParaRPr lang="en-GB" sz="1600" b="1" dirty="0" smtClean="0">
              <a:solidFill>
                <a:schemeClr val="tx1"/>
              </a:solidFill>
            </a:endParaRPr>
          </a:p>
          <a:p>
            <a:endParaRPr lang="en-GB" sz="1600" dirty="0">
              <a:solidFill>
                <a:schemeClr val="tx1"/>
              </a:solidFill>
            </a:endParaRPr>
          </a:p>
          <a:p>
            <a:endParaRPr lang="en-GB" sz="16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linds(horizontal)">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blinds(horizontal)">
                                      <p:cBhvr>
                                        <p:cTn id="22" dur="5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blinds(horizontal)">
                                      <p:cBhvr>
                                        <p:cTn id="27" dur="500"/>
                                        <p:tgtEl>
                                          <p:spTgt spid="3">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11" end="11"/>
                                            </p:txEl>
                                          </p:spTgt>
                                        </p:tgtEl>
                                        <p:attrNameLst>
                                          <p:attrName>style.visibility</p:attrName>
                                        </p:attrNameLst>
                                      </p:cBhvr>
                                      <p:to>
                                        <p:strVal val="visible"/>
                                      </p:to>
                                    </p:set>
                                    <p:animEffect transition="in" filter="blinds(horizontal)">
                                      <p:cBhvr>
                                        <p:cTn id="32" dur="500"/>
                                        <p:tgtEl>
                                          <p:spTgt spid="3">
                                            <p:txEl>
                                              <p:pRg st="11" end="1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animEffect transition="in" filter="blinds(horizontal)">
                                      <p:cBhvr>
                                        <p:cTn id="37" dur="500"/>
                                        <p:tgtEl>
                                          <p:spTgt spid="3">
                                            <p:txEl>
                                              <p:pRg st="13" end="1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15" end="15"/>
                                            </p:txEl>
                                          </p:spTgt>
                                        </p:tgtEl>
                                        <p:attrNameLst>
                                          <p:attrName>style.visibility</p:attrName>
                                        </p:attrNameLst>
                                      </p:cBhvr>
                                      <p:to>
                                        <p:strVal val="visible"/>
                                      </p:to>
                                    </p:set>
                                    <p:animEffect transition="in" filter="blinds(horizontal)">
                                      <p:cBhvr>
                                        <p:cTn id="42" dur="5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2141555" y="61403"/>
            <a:ext cx="4734701" cy="667996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2195736" y="44624"/>
            <a:ext cx="4824536" cy="681834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2209727" y="44624"/>
            <a:ext cx="4810545" cy="6776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2123728" y="32023"/>
            <a:ext cx="4896544" cy="679395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7624" y="332656"/>
            <a:ext cx="6739667" cy="1754326"/>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Now for a song…</a:t>
            </a:r>
          </a:p>
          <a:p>
            <a:pPr algn="ct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follow the links below!</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6146" name="Picture 2">
            <a:hlinkClick r:id="rId2"/>
          </p:cNvPr>
          <p:cNvPicPr>
            <a:picLocks noChangeAspect="1" noChangeArrowheads="1"/>
          </p:cNvPicPr>
          <p:nvPr/>
        </p:nvPicPr>
        <p:blipFill>
          <a:blip r:embed="rId3" cstate="print"/>
          <a:srcRect/>
          <a:stretch>
            <a:fillRect/>
          </a:stretch>
        </p:blipFill>
        <p:spPr bwMode="auto">
          <a:xfrm>
            <a:off x="539552" y="2276872"/>
            <a:ext cx="3981822" cy="2252574"/>
          </a:xfrm>
          <a:prstGeom prst="rect">
            <a:avLst/>
          </a:prstGeom>
          <a:noFill/>
          <a:ln w="9525">
            <a:noFill/>
            <a:miter lim="800000"/>
            <a:headEnd/>
            <a:tailEnd/>
          </a:ln>
        </p:spPr>
      </p:pic>
      <p:sp>
        <p:nvSpPr>
          <p:cNvPr id="4" name="TextBox 3"/>
          <p:cNvSpPr txBox="1"/>
          <p:nvPr/>
        </p:nvSpPr>
        <p:spPr>
          <a:xfrm>
            <a:off x="539552" y="4653136"/>
            <a:ext cx="3960440" cy="369332"/>
          </a:xfrm>
          <a:prstGeom prst="rect">
            <a:avLst/>
          </a:prstGeom>
          <a:noFill/>
        </p:spPr>
        <p:txBody>
          <a:bodyPr wrap="square" rtlCol="0">
            <a:spAutoFit/>
          </a:bodyPr>
          <a:lstStyle/>
          <a:p>
            <a:r>
              <a:rPr lang="en-GB" dirty="0" smtClean="0"/>
              <a:t>This one first for the song...</a:t>
            </a:r>
            <a:endParaRPr lang="en-GB" dirty="0"/>
          </a:p>
        </p:txBody>
      </p:sp>
      <p:pic>
        <p:nvPicPr>
          <p:cNvPr id="6147" name="Picture 3">
            <a:hlinkClick r:id="rId4"/>
          </p:cNvPr>
          <p:cNvPicPr>
            <a:picLocks noChangeAspect="1" noChangeArrowheads="1"/>
          </p:cNvPicPr>
          <p:nvPr/>
        </p:nvPicPr>
        <p:blipFill>
          <a:blip r:embed="rId5" cstate="print"/>
          <a:srcRect/>
          <a:stretch>
            <a:fillRect/>
          </a:stretch>
        </p:blipFill>
        <p:spPr bwMode="auto">
          <a:xfrm>
            <a:off x="5508104" y="2276872"/>
            <a:ext cx="2794244" cy="2259794"/>
          </a:xfrm>
          <a:prstGeom prst="rect">
            <a:avLst/>
          </a:prstGeom>
          <a:noFill/>
          <a:ln w="9525">
            <a:noFill/>
            <a:miter lim="800000"/>
            <a:headEnd/>
            <a:tailEnd/>
          </a:ln>
        </p:spPr>
      </p:pic>
      <p:sp>
        <p:nvSpPr>
          <p:cNvPr id="6" name="TextBox 5"/>
          <p:cNvSpPr txBox="1"/>
          <p:nvPr/>
        </p:nvSpPr>
        <p:spPr>
          <a:xfrm>
            <a:off x="5508104" y="4581128"/>
            <a:ext cx="3456384" cy="646331"/>
          </a:xfrm>
          <a:prstGeom prst="rect">
            <a:avLst/>
          </a:prstGeom>
          <a:noFill/>
        </p:spPr>
        <p:txBody>
          <a:bodyPr wrap="square" rtlCol="0">
            <a:spAutoFit/>
          </a:bodyPr>
          <a:lstStyle/>
          <a:p>
            <a:r>
              <a:rPr lang="en-GB" dirty="0" smtClean="0"/>
              <a:t>Then this one – you can sing along, and the diagrams are really clear.</a:t>
            </a:r>
            <a:endParaRPr lang="en-GB" dirty="0"/>
          </a:p>
        </p:txBody>
      </p:sp>
      <p:sp>
        <p:nvSpPr>
          <p:cNvPr id="7" name="TextBox 6"/>
          <p:cNvSpPr txBox="1"/>
          <p:nvPr/>
        </p:nvSpPr>
        <p:spPr>
          <a:xfrm>
            <a:off x="611560" y="5157192"/>
            <a:ext cx="3816424" cy="1200329"/>
          </a:xfrm>
          <a:prstGeom prst="rect">
            <a:avLst/>
          </a:prstGeom>
          <a:noFill/>
        </p:spPr>
        <p:txBody>
          <a:bodyPr wrap="square" rtlCol="0">
            <a:spAutoFit/>
          </a:bodyPr>
          <a:lstStyle/>
          <a:p>
            <a:r>
              <a:rPr lang="en-GB" dirty="0" smtClean="0"/>
              <a:t>Melody </a:t>
            </a:r>
            <a:r>
              <a:rPr lang="en-GB" dirty="0" err="1" smtClean="0"/>
              <a:t>Treehouse</a:t>
            </a:r>
            <a:r>
              <a:rPr lang="en-GB" dirty="0" smtClean="0"/>
              <a:t>, averages</a:t>
            </a:r>
          </a:p>
          <a:p>
            <a:r>
              <a:rPr lang="en-GB" dirty="0" smtClean="0">
                <a:hlinkClick r:id="rId2"/>
              </a:rPr>
              <a:t>https://www.youtube.com/watch?v=z4nlVZkm4eQ</a:t>
            </a:r>
            <a:endParaRPr lang="en-GB" dirty="0" smtClean="0"/>
          </a:p>
          <a:p>
            <a:endParaRPr lang="en-GB" dirty="0"/>
          </a:p>
        </p:txBody>
      </p:sp>
      <p:sp>
        <p:nvSpPr>
          <p:cNvPr id="8" name="TextBox 7"/>
          <p:cNvSpPr txBox="1"/>
          <p:nvPr/>
        </p:nvSpPr>
        <p:spPr>
          <a:xfrm>
            <a:off x="5580112" y="5445224"/>
            <a:ext cx="3312368" cy="1200329"/>
          </a:xfrm>
          <a:prstGeom prst="rect">
            <a:avLst/>
          </a:prstGeom>
          <a:noFill/>
        </p:spPr>
        <p:txBody>
          <a:bodyPr wrap="square" rtlCol="0">
            <a:spAutoFit/>
          </a:bodyPr>
          <a:lstStyle/>
          <a:p>
            <a:r>
              <a:rPr lang="en-GB" dirty="0" smtClean="0"/>
              <a:t>Sparky Teaching, averages</a:t>
            </a:r>
          </a:p>
          <a:p>
            <a:r>
              <a:rPr lang="en-GB" dirty="0" smtClean="0">
                <a:hlinkClick r:id="rId4"/>
              </a:rPr>
              <a:t>https://www.youtube.com/watch?v=gB_033ID7i8</a:t>
            </a:r>
            <a:endParaRPr lang="en-GB" dirty="0" smtClean="0"/>
          </a:p>
          <a:p>
            <a:endParaRPr lang="en-GB"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20"/>
          <p:cNvSpPr>
            <a:spLocks noGrp="1"/>
          </p:cNvSpPr>
          <p:nvPr>
            <p:ph type="title"/>
          </p:nvPr>
        </p:nvSpPr>
        <p:spPr>
          <a:xfrm>
            <a:off x="457200" y="479425"/>
            <a:ext cx="8220075" cy="993775"/>
          </a:xfrm>
        </p:spPr>
        <p:txBody>
          <a:bodyPr/>
          <a:lstStyle/>
          <a:p>
            <a:pPr eaLnBrk="1" hangingPunct="1"/>
            <a:r>
              <a:rPr lang="en-GB" altLang="en-US" sz="3600" smtClean="0"/>
              <a:t>Find the Mean</a:t>
            </a:r>
          </a:p>
        </p:txBody>
      </p:sp>
      <p:sp>
        <p:nvSpPr>
          <p:cNvPr id="5" name="Rectangle 4"/>
          <p:cNvSpPr/>
          <p:nvPr/>
        </p:nvSpPr>
        <p:spPr>
          <a:xfrm>
            <a:off x="755650" y="1357313"/>
            <a:ext cx="7632700" cy="3746500"/>
          </a:xfrm>
          <a:prstGeom prst="rect">
            <a:avLst/>
          </a:prstGeom>
        </p:spPr>
        <p:txBody>
          <a:bodyPr lIns="0" tIns="72000" rIns="0" bIns="72000">
            <a:spAutoFit/>
          </a:bodyPr>
          <a:lstStyle/>
          <a:p>
            <a:pPr eaLnBrk="1" fontAlgn="auto" hangingPunct="1">
              <a:spcBef>
                <a:spcPts val="0"/>
              </a:spcBef>
              <a:spcAft>
                <a:spcPts val="0"/>
              </a:spcAft>
              <a:defRPr/>
            </a:pPr>
            <a:r>
              <a:rPr lang="en-US" dirty="0">
                <a:latin typeface="Twinkl SemiBold" pitchFamily="2" charset="0"/>
                <a:cs typeface="Twinkl"/>
              </a:rPr>
              <a:t>Find the mean of each set of data:</a:t>
            </a:r>
          </a:p>
          <a:p>
            <a:pPr eaLnBrk="1" fontAlgn="auto" hangingPunct="1">
              <a:spcBef>
                <a:spcPts val="0"/>
              </a:spcBef>
              <a:spcAft>
                <a:spcPts val="0"/>
              </a:spcAft>
              <a:defRPr/>
            </a:pPr>
            <a:endParaRPr lang="en-US" dirty="0">
              <a:latin typeface="+mn-lt"/>
              <a:cs typeface="Twinkl"/>
            </a:endParaRPr>
          </a:p>
          <a:p>
            <a:pPr marL="514350" indent="-514350" eaLnBrk="1" fontAlgn="auto" hangingPunct="1">
              <a:spcBef>
                <a:spcPts val="0"/>
              </a:spcBef>
              <a:spcAft>
                <a:spcPts val="0"/>
              </a:spcAft>
              <a:buFont typeface="+mj-lt"/>
              <a:buAutoNum type="arabicPeriod"/>
              <a:defRPr/>
            </a:pPr>
            <a:r>
              <a:rPr lang="en-US" dirty="0">
                <a:latin typeface="+mn-lt"/>
                <a:cs typeface="Twinkl"/>
              </a:rPr>
              <a:t>6, 3, 9, 7, 5</a:t>
            </a:r>
            <a:endParaRPr lang="en-US" dirty="0">
              <a:solidFill>
                <a:srgbClr val="008000"/>
              </a:solidFill>
              <a:latin typeface="+mn-lt"/>
              <a:cs typeface="Twinkl"/>
            </a:endParaRPr>
          </a:p>
          <a:p>
            <a:pPr marL="514350" indent="-514350" eaLnBrk="1" fontAlgn="auto" hangingPunct="1">
              <a:spcBef>
                <a:spcPts val="0"/>
              </a:spcBef>
              <a:spcAft>
                <a:spcPts val="0"/>
              </a:spcAft>
              <a:buFont typeface="+mj-lt"/>
              <a:buAutoNum type="arabicPeriod"/>
              <a:defRPr/>
            </a:pPr>
            <a:endParaRPr lang="en-US" dirty="0">
              <a:latin typeface="+mn-lt"/>
              <a:cs typeface="Twinkl"/>
            </a:endParaRPr>
          </a:p>
          <a:p>
            <a:pPr marL="514350" indent="-514350" eaLnBrk="1" fontAlgn="auto" hangingPunct="1">
              <a:spcBef>
                <a:spcPts val="0"/>
              </a:spcBef>
              <a:spcAft>
                <a:spcPts val="0"/>
              </a:spcAft>
              <a:buFont typeface="+mj-lt"/>
              <a:buAutoNum type="arabicPeriod"/>
              <a:defRPr/>
            </a:pPr>
            <a:r>
              <a:rPr lang="en-US" dirty="0">
                <a:latin typeface="+mn-lt"/>
                <a:cs typeface="Twinkl"/>
              </a:rPr>
              <a:t>1.3m, 0.7m, 2.6m, 2.3m, 0.4m, 1.7m</a:t>
            </a:r>
            <a:endParaRPr lang="en-US" dirty="0">
              <a:solidFill>
                <a:srgbClr val="008000"/>
              </a:solidFill>
              <a:latin typeface="+mn-lt"/>
              <a:cs typeface="Twinkl"/>
            </a:endParaRPr>
          </a:p>
          <a:p>
            <a:pPr marL="514350" indent="-514350" eaLnBrk="1" fontAlgn="auto" hangingPunct="1">
              <a:spcBef>
                <a:spcPts val="0"/>
              </a:spcBef>
              <a:spcAft>
                <a:spcPts val="0"/>
              </a:spcAft>
              <a:buFont typeface="+mj-lt"/>
              <a:buAutoNum type="arabicPeriod"/>
              <a:defRPr/>
            </a:pPr>
            <a:endParaRPr lang="en-US" dirty="0">
              <a:latin typeface="+mn-lt"/>
              <a:cs typeface="Twinkl"/>
            </a:endParaRPr>
          </a:p>
          <a:p>
            <a:pPr marL="514350" indent="-514350" eaLnBrk="1" fontAlgn="auto" hangingPunct="1">
              <a:spcBef>
                <a:spcPts val="0"/>
              </a:spcBef>
              <a:spcAft>
                <a:spcPts val="0"/>
              </a:spcAft>
              <a:buFont typeface="+mj-lt"/>
              <a:buAutoNum type="arabicPeriod"/>
              <a:defRPr/>
            </a:pPr>
            <a:r>
              <a:rPr lang="en-US" dirty="0">
                <a:latin typeface="+mn-lt"/>
                <a:cs typeface="Twinkl"/>
              </a:rPr>
              <a:t>26, 27, 35, 18, 23, 27</a:t>
            </a:r>
          </a:p>
          <a:p>
            <a:pPr marL="514350" indent="-514350" eaLnBrk="1" fontAlgn="auto" hangingPunct="1">
              <a:spcBef>
                <a:spcPts val="0"/>
              </a:spcBef>
              <a:spcAft>
                <a:spcPts val="0"/>
              </a:spcAft>
              <a:buFont typeface="+mj-lt"/>
              <a:buAutoNum type="arabicPeriod"/>
              <a:defRPr/>
            </a:pPr>
            <a:endParaRPr lang="en-US" dirty="0">
              <a:solidFill>
                <a:srgbClr val="008000"/>
              </a:solidFill>
              <a:latin typeface="+mn-lt"/>
              <a:cs typeface="Twinkl"/>
            </a:endParaRPr>
          </a:p>
          <a:p>
            <a:pPr marL="514350" indent="-514350" eaLnBrk="1" fontAlgn="auto" hangingPunct="1">
              <a:spcBef>
                <a:spcPts val="0"/>
              </a:spcBef>
              <a:spcAft>
                <a:spcPts val="0"/>
              </a:spcAft>
              <a:buFont typeface="+mj-lt"/>
              <a:buAutoNum type="arabicPeriod"/>
              <a:defRPr/>
            </a:pPr>
            <a:r>
              <a:rPr lang="en-US" dirty="0">
                <a:solidFill>
                  <a:srgbClr val="000000"/>
                </a:solidFill>
                <a:latin typeface="+mn-lt"/>
                <a:cs typeface="Twinkl"/>
              </a:rPr>
              <a:t>£1.34, 89p, £1.57, £2.46, £2.09, 59p</a:t>
            </a:r>
            <a:r>
              <a:rPr lang="en-US" dirty="0">
                <a:solidFill>
                  <a:srgbClr val="008000"/>
                </a:solidFill>
                <a:latin typeface="+mn-lt"/>
                <a:cs typeface="Twinkl"/>
              </a:rPr>
              <a:t/>
            </a:r>
            <a:br>
              <a:rPr lang="en-US" dirty="0">
                <a:solidFill>
                  <a:srgbClr val="008000"/>
                </a:solidFill>
                <a:latin typeface="+mn-lt"/>
                <a:cs typeface="Twinkl"/>
              </a:rPr>
            </a:br>
            <a:r>
              <a:rPr lang="en-US" dirty="0">
                <a:latin typeface="+mn-lt"/>
                <a:cs typeface="Twinkl"/>
              </a:rPr>
              <a:t>What do you need to think about carefully when finding the mean with this set of data? </a:t>
            </a:r>
          </a:p>
          <a:p>
            <a:pPr marL="514350" indent="-514350" eaLnBrk="1" fontAlgn="auto" hangingPunct="1">
              <a:spcBef>
                <a:spcPts val="0"/>
              </a:spcBef>
              <a:spcAft>
                <a:spcPts val="0"/>
              </a:spcAft>
              <a:buFont typeface="+mj-lt"/>
              <a:buAutoNum type="arabicPeriod"/>
              <a:defRPr/>
            </a:pPr>
            <a:endParaRPr lang="en-US" dirty="0">
              <a:solidFill>
                <a:srgbClr val="008000"/>
              </a:solidFill>
              <a:latin typeface="+mn-lt"/>
              <a:cs typeface="Twinkl"/>
            </a:endParaRPr>
          </a:p>
          <a:p>
            <a:pPr eaLnBrk="1" fontAlgn="auto" hangingPunct="1">
              <a:spcBef>
                <a:spcPts val="0"/>
              </a:spcBef>
              <a:spcAft>
                <a:spcPts val="0"/>
              </a:spcAft>
              <a:defRPr/>
            </a:pPr>
            <a:r>
              <a:rPr lang="en-US" dirty="0">
                <a:solidFill>
                  <a:srgbClr val="000000"/>
                </a:solidFill>
                <a:latin typeface="+mn-lt"/>
                <a:cs typeface="Twinkl"/>
              </a:rPr>
              <a:t>Make some sets of data for a partner to find the mean.</a:t>
            </a:r>
          </a:p>
        </p:txBody>
      </p:sp>
      <p:sp>
        <p:nvSpPr>
          <p:cNvPr id="8" name="Rectangle 7"/>
          <p:cNvSpPr/>
          <p:nvPr/>
        </p:nvSpPr>
        <p:spPr>
          <a:xfrm>
            <a:off x="755650" y="5886450"/>
            <a:ext cx="1063625" cy="325438"/>
          </a:xfrm>
          <a:prstGeom prst="rect">
            <a:avLst/>
          </a:prstGeom>
          <a:solidFill>
            <a:srgbClr val="DE1E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Answers</a:t>
            </a:r>
          </a:p>
        </p:txBody>
      </p:sp>
      <p:grpSp>
        <p:nvGrpSpPr>
          <p:cNvPr id="2" name="Group 15"/>
          <p:cNvGrpSpPr>
            <a:grpSpLocks/>
          </p:cNvGrpSpPr>
          <p:nvPr/>
        </p:nvGrpSpPr>
        <p:grpSpPr bwMode="auto">
          <a:xfrm>
            <a:off x="2530475" y="1941513"/>
            <a:ext cx="3887788" cy="2568575"/>
            <a:chOff x="2530686" y="1941211"/>
            <a:chExt cx="3887633" cy="2569262"/>
          </a:xfrm>
        </p:grpSpPr>
        <p:sp>
          <p:nvSpPr>
            <p:cNvPr id="8198" name="Rectangle 2"/>
            <p:cNvSpPr>
              <a:spLocks noChangeArrowheads="1"/>
            </p:cNvSpPr>
            <p:nvPr/>
          </p:nvSpPr>
          <p:spPr bwMode="auto">
            <a:xfrm>
              <a:off x="2530686" y="1941211"/>
              <a:ext cx="309700" cy="369332"/>
            </a:xfrm>
            <a:prstGeom prst="rect">
              <a:avLst/>
            </a:prstGeom>
            <a:noFill/>
            <a:ln w="9525">
              <a:noFill/>
              <a:miter lim="800000"/>
              <a:headEnd/>
              <a:tailEnd/>
            </a:ln>
          </p:spPr>
          <p:txBody>
            <a:bodyPr wrap="none">
              <a:spAutoFit/>
            </a:bodyPr>
            <a:lstStyle/>
            <a:p>
              <a:pPr eaLnBrk="1" hangingPunct="1"/>
              <a:r>
                <a:rPr lang="en-US" altLang="en-US">
                  <a:solidFill>
                    <a:srgbClr val="008000"/>
                  </a:solidFill>
                  <a:ea typeface="Twinkl" pitchFamily="2" charset="0"/>
                  <a:cs typeface="Twinkl" pitchFamily="2" charset="0"/>
                </a:rPr>
                <a:t>6</a:t>
              </a:r>
              <a:endParaRPr lang="en-GB" altLang="en-US">
                <a:ea typeface="Twinkl" pitchFamily="2" charset="0"/>
                <a:cs typeface="Twinkl" pitchFamily="2" charset="0"/>
              </a:endParaRPr>
            </a:p>
          </p:txBody>
        </p:sp>
        <p:sp>
          <p:nvSpPr>
            <p:cNvPr id="8199" name="Rectangle 3"/>
            <p:cNvSpPr>
              <a:spLocks noChangeArrowheads="1"/>
            </p:cNvSpPr>
            <p:nvPr/>
          </p:nvSpPr>
          <p:spPr bwMode="auto">
            <a:xfrm>
              <a:off x="4972160" y="2494691"/>
              <a:ext cx="649537" cy="369332"/>
            </a:xfrm>
            <a:prstGeom prst="rect">
              <a:avLst/>
            </a:prstGeom>
            <a:noFill/>
            <a:ln w="9525">
              <a:noFill/>
              <a:miter lim="800000"/>
              <a:headEnd/>
              <a:tailEnd/>
            </a:ln>
          </p:spPr>
          <p:txBody>
            <a:bodyPr wrap="none">
              <a:spAutoFit/>
            </a:bodyPr>
            <a:lstStyle/>
            <a:p>
              <a:pPr eaLnBrk="1" hangingPunct="1"/>
              <a:r>
                <a:rPr lang="en-US" altLang="en-US">
                  <a:solidFill>
                    <a:srgbClr val="008000"/>
                  </a:solidFill>
                  <a:ea typeface="Twinkl" pitchFamily="2" charset="0"/>
                  <a:cs typeface="Twinkl" pitchFamily="2" charset="0"/>
                </a:rPr>
                <a:t>1.5m</a:t>
              </a:r>
              <a:endParaRPr lang="en-GB" altLang="en-US">
                <a:ea typeface="Twinkl" pitchFamily="2" charset="0"/>
                <a:cs typeface="Twinkl" pitchFamily="2" charset="0"/>
              </a:endParaRPr>
            </a:p>
          </p:txBody>
        </p:sp>
        <p:sp>
          <p:nvSpPr>
            <p:cNvPr id="8200" name="Rectangle 12"/>
            <p:cNvSpPr>
              <a:spLocks noChangeArrowheads="1"/>
            </p:cNvSpPr>
            <p:nvPr/>
          </p:nvSpPr>
          <p:spPr bwMode="auto">
            <a:xfrm>
              <a:off x="3437523" y="3037719"/>
              <a:ext cx="431528" cy="369332"/>
            </a:xfrm>
            <a:prstGeom prst="rect">
              <a:avLst/>
            </a:prstGeom>
            <a:noFill/>
            <a:ln w="9525">
              <a:noFill/>
              <a:miter lim="800000"/>
              <a:headEnd/>
              <a:tailEnd/>
            </a:ln>
          </p:spPr>
          <p:txBody>
            <a:bodyPr wrap="none">
              <a:spAutoFit/>
            </a:bodyPr>
            <a:lstStyle/>
            <a:p>
              <a:pPr eaLnBrk="1" hangingPunct="1"/>
              <a:r>
                <a:rPr lang="en-US" altLang="en-US">
                  <a:solidFill>
                    <a:srgbClr val="008000"/>
                  </a:solidFill>
                  <a:ea typeface="Twinkl" pitchFamily="2" charset="0"/>
                  <a:cs typeface="Twinkl" pitchFamily="2" charset="0"/>
                </a:rPr>
                <a:t>26</a:t>
              </a:r>
            </a:p>
          </p:txBody>
        </p:sp>
        <p:sp>
          <p:nvSpPr>
            <p:cNvPr id="8201" name="Rectangle 13"/>
            <p:cNvSpPr>
              <a:spLocks noChangeArrowheads="1"/>
            </p:cNvSpPr>
            <p:nvPr/>
          </p:nvSpPr>
          <p:spPr bwMode="auto">
            <a:xfrm>
              <a:off x="4972160" y="3581637"/>
              <a:ext cx="716863" cy="369332"/>
            </a:xfrm>
            <a:prstGeom prst="rect">
              <a:avLst/>
            </a:prstGeom>
            <a:noFill/>
            <a:ln w="9525">
              <a:noFill/>
              <a:miter lim="800000"/>
              <a:headEnd/>
              <a:tailEnd/>
            </a:ln>
          </p:spPr>
          <p:txBody>
            <a:bodyPr wrap="none">
              <a:spAutoFit/>
            </a:bodyPr>
            <a:lstStyle/>
            <a:p>
              <a:pPr eaLnBrk="1" hangingPunct="1"/>
              <a:r>
                <a:rPr lang="en-US" altLang="en-US">
                  <a:solidFill>
                    <a:srgbClr val="008000"/>
                  </a:solidFill>
                  <a:ea typeface="Twinkl" pitchFamily="2" charset="0"/>
                  <a:cs typeface="Twinkl" pitchFamily="2" charset="0"/>
                </a:rPr>
                <a:t>£1.49</a:t>
              </a:r>
              <a:endParaRPr lang="en-GB" altLang="en-US">
                <a:ea typeface="Twinkl" pitchFamily="2" charset="0"/>
                <a:cs typeface="Twinkl" pitchFamily="2" charset="0"/>
              </a:endParaRPr>
            </a:p>
          </p:txBody>
        </p:sp>
        <p:sp>
          <p:nvSpPr>
            <p:cNvPr id="8202" name="Rectangle 14"/>
            <p:cNvSpPr>
              <a:spLocks noChangeArrowheads="1"/>
            </p:cNvSpPr>
            <p:nvPr/>
          </p:nvSpPr>
          <p:spPr bwMode="auto">
            <a:xfrm>
              <a:off x="3591904" y="4141141"/>
              <a:ext cx="2826415" cy="369332"/>
            </a:xfrm>
            <a:prstGeom prst="rect">
              <a:avLst/>
            </a:prstGeom>
            <a:noFill/>
            <a:ln w="9525">
              <a:noFill/>
              <a:miter lim="800000"/>
              <a:headEnd/>
              <a:tailEnd/>
            </a:ln>
          </p:spPr>
          <p:txBody>
            <a:bodyPr wrap="none">
              <a:spAutoFit/>
            </a:bodyPr>
            <a:lstStyle/>
            <a:p>
              <a:pPr eaLnBrk="1" hangingPunct="1"/>
              <a:r>
                <a:rPr lang="en-US" altLang="en-US">
                  <a:solidFill>
                    <a:srgbClr val="008000"/>
                  </a:solidFill>
                  <a:ea typeface="Twinkl" pitchFamily="2" charset="0"/>
                  <a:cs typeface="Twinkl" pitchFamily="2" charset="0"/>
                </a:rPr>
                <a:t>All £ or p so 89p = £0.89</a:t>
              </a:r>
            </a:p>
          </p:txBody>
        </p:sp>
      </p:grpSp>
      <p:sp>
        <p:nvSpPr>
          <p:cNvPr id="11" name="Rectangle 10"/>
          <p:cNvSpPr/>
          <p:nvPr/>
        </p:nvSpPr>
        <p:spPr>
          <a:xfrm rot="1595273">
            <a:off x="6473116" y="1019273"/>
            <a:ext cx="1999266" cy="923330"/>
          </a:xfrm>
          <a:prstGeom prst="rect">
            <a:avLst/>
          </a:prstGeom>
          <a:noFill/>
        </p:spPr>
        <p:txBody>
          <a:bodyPr wrap="none" lIns="91440" tIns="45720" rIns="91440" bIns="45720">
            <a:spAutoFit/>
          </a:bodyPr>
          <a:lstStyle/>
          <a:p>
            <a:pPr algn="ctr"/>
            <a:r>
              <a:rPr lang="en-US" sz="54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DO IT!</a:t>
            </a:r>
            <a:endParaRPr lang="en-US"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nodeType="clickPar">
                      <p:stCondLst>
                        <p:cond delay="0"/>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xEl>
                                              <p:pRg st="10" end="10"/>
                                            </p:txEl>
                                          </p:spTgt>
                                        </p:tgtEl>
                                        <p:attrNameLst>
                                          <p:attrName>style.visibility</p:attrName>
                                        </p:attrNameLst>
                                      </p:cBhvr>
                                      <p:to>
                                        <p:strVal val="visible"/>
                                      </p:to>
                                    </p:set>
                                    <p:animEffect transition="in" filter="fade">
                                      <p:cBhvr>
                                        <p:cTn id="11" dur="500"/>
                                        <p:tgtEl>
                                          <p:spTgt spid="5">
                                            <p:txEl>
                                              <p:pRg st="10" end="10"/>
                                            </p:txEl>
                                          </p:spTgt>
                                        </p:tgtEl>
                                      </p:cBhvr>
                                    </p:animEffect>
                                  </p:childTnLst>
                                </p:cTn>
                              </p:par>
                            </p:childTnLst>
                          </p:cTn>
                        </p:par>
                      </p:childTnLst>
                    </p:cTn>
                  </p:par>
                </p:childTnLst>
              </p:cTn>
              <p:nextCondLst>
                <p:cond evt="onClick" delay="0">
                  <p:tgtEl>
                    <p:spTgt spid="8"/>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0"/>
          <p:cNvSpPr>
            <a:spLocks noGrp="1"/>
          </p:cNvSpPr>
          <p:nvPr>
            <p:ph type="title"/>
          </p:nvPr>
        </p:nvSpPr>
        <p:spPr>
          <a:xfrm>
            <a:off x="457200" y="479425"/>
            <a:ext cx="8220075" cy="993775"/>
          </a:xfrm>
        </p:spPr>
        <p:txBody>
          <a:bodyPr/>
          <a:lstStyle/>
          <a:p>
            <a:pPr eaLnBrk="1" hangingPunct="1"/>
            <a:r>
              <a:rPr lang="en-GB" altLang="en-US" sz="3600" smtClean="0"/>
              <a:t>How Much?</a:t>
            </a:r>
          </a:p>
        </p:txBody>
      </p:sp>
      <p:sp>
        <p:nvSpPr>
          <p:cNvPr id="5" name="Rectangle 4"/>
          <p:cNvSpPr>
            <a:spLocks noChangeArrowheads="1"/>
          </p:cNvSpPr>
          <p:nvPr/>
        </p:nvSpPr>
        <p:spPr bwMode="auto">
          <a:xfrm>
            <a:off x="755650" y="1357313"/>
            <a:ext cx="7632700" cy="2638425"/>
          </a:xfrm>
          <a:prstGeom prst="rect">
            <a:avLst/>
          </a:prstGeom>
          <a:noFill/>
          <a:ln w="9525">
            <a:noFill/>
            <a:miter lim="800000"/>
            <a:headEnd/>
            <a:tailEnd/>
          </a:ln>
        </p:spPr>
        <p:txBody>
          <a:bodyPr lIns="0" tIns="72000" rIns="0" bIns="72000">
            <a:spAutoFit/>
          </a:bodyPr>
          <a:lstStyle/>
          <a:p>
            <a:pPr eaLnBrk="1" hangingPunct="1"/>
            <a:r>
              <a:rPr lang="en-US" altLang="en-US" dirty="0">
                <a:ea typeface="Twinkl" pitchFamily="2" charset="0"/>
                <a:cs typeface="Twinkl" pitchFamily="2" charset="0"/>
              </a:rPr>
              <a:t>Five classes of children collect some money to share equally with five local charities. Four of the classes record how much money they have collected, but the fifth class forgot to record theirs.</a:t>
            </a:r>
          </a:p>
          <a:p>
            <a:pPr eaLnBrk="1" hangingPunct="1"/>
            <a:endParaRPr lang="en-US" altLang="en-US" dirty="0">
              <a:ea typeface="Twinkl" pitchFamily="2" charset="0"/>
              <a:cs typeface="Twinkl" pitchFamily="2" charset="0"/>
            </a:endParaRPr>
          </a:p>
          <a:p>
            <a:pPr eaLnBrk="1" hangingPunct="1"/>
            <a:r>
              <a:rPr lang="en-US" altLang="en-US" dirty="0">
                <a:ea typeface="Twinkl" pitchFamily="2" charset="0"/>
                <a:cs typeface="Twinkl" pitchFamily="2" charset="0"/>
              </a:rPr>
              <a:t>Here are the four classes collections: £34, £29, £18, £27.                                      </a:t>
            </a:r>
            <a:endParaRPr lang="en-US" altLang="en-US" dirty="0" smtClean="0">
              <a:ea typeface="Twinkl" pitchFamily="2" charset="0"/>
              <a:cs typeface="Twinkl" pitchFamily="2" charset="0"/>
            </a:endParaRPr>
          </a:p>
          <a:p>
            <a:pPr eaLnBrk="1" hangingPunct="1"/>
            <a:r>
              <a:rPr lang="en-US" altLang="en-US" dirty="0" smtClean="0">
                <a:ea typeface="Twinkl" pitchFamily="2" charset="0"/>
                <a:cs typeface="Twinkl" pitchFamily="2" charset="0"/>
              </a:rPr>
              <a:t>The </a:t>
            </a:r>
            <a:r>
              <a:rPr lang="en-US" altLang="en-US" dirty="0">
                <a:ea typeface="Twinkl" pitchFamily="2" charset="0"/>
                <a:cs typeface="Twinkl" pitchFamily="2" charset="0"/>
              </a:rPr>
              <a:t>total is shared equally so each charity receives £25.                                      </a:t>
            </a:r>
            <a:endParaRPr lang="en-US" altLang="en-US" smtClean="0">
              <a:ea typeface="Twinkl" pitchFamily="2" charset="0"/>
              <a:cs typeface="Twinkl" pitchFamily="2" charset="0"/>
            </a:endParaRPr>
          </a:p>
          <a:p>
            <a:pPr eaLnBrk="1" hangingPunct="1"/>
            <a:r>
              <a:rPr lang="en-US" altLang="en-US" smtClean="0">
                <a:ea typeface="Twinkl" pitchFamily="2" charset="0"/>
                <a:cs typeface="Twinkl" pitchFamily="2" charset="0"/>
              </a:rPr>
              <a:t>How </a:t>
            </a:r>
            <a:r>
              <a:rPr lang="en-US" altLang="en-US" dirty="0">
                <a:ea typeface="Twinkl" pitchFamily="2" charset="0"/>
                <a:cs typeface="Twinkl" pitchFamily="2" charset="0"/>
              </a:rPr>
              <a:t>much did the fifth class raise? </a:t>
            </a:r>
          </a:p>
          <a:p>
            <a:pPr eaLnBrk="1" hangingPunct="1"/>
            <a:endParaRPr lang="en-US" altLang="en-US" dirty="0">
              <a:solidFill>
                <a:srgbClr val="008000"/>
              </a:solidFill>
              <a:ea typeface="Twinkl" pitchFamily="2" charset="0"/>
              <a:cs typeface="Twinkl" pitchFamily="2" charset="0"/>
            </a:endParaRPr>
          </a:p>
          <a:p>
            <a:pPr eaLnBrk="1" hangingPunct="1"/>
            <a:r>
              <a:rPr lang="en-US" altLang="en-US" dirty="0">
                <a:solidFill>
                  <a:srgbClr val="000000"/>
                </a:solidFill>
                <a:ea typeface="Twinkl" pitchFamily="2" charset="0"/>
                <a:cs typeface="Twinkl" pitchFamily="2" charset="0"/>
              </a:rPr>
              <a:t>Write a similar problem for a partner.</a:t>
            </a:r>
          </a:p>
        </p:txBody>
      </p:sp>
      <p:sp>
        <p:nvSpPr>
          <p:cNvPr id="8" name="Rectangle 7"/>
          <p:cNvSpPr/>
          <p:nvPr/>
        </p:nvSpPr>
        <p:spPr>
          <a:xfrm>
            <a:off x="755650" y="5886450"/>
            <a:ext cx="1073150" cy="325438"/>
          </a:xfrm>
          <a:prstGeom prst="rect">
            <a:avLst/>
          </a:prstGeom>
          <a:solidFill>
            <a:srgbClr val="DE1E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Answers</a:t>
            </a:r>
          </a:p>
        </p:txBody>
      </p:sp>
      <p:sp>
        <p:nvSpPr>
          <p:cNvPr id="2" name="Rectangle 1"/>
          <p:cNvSpPr>
            <a:spLocks noChangeArrowheads="1"/>
          </p:cNvSpPr>
          <p:nvPr/>
        </p:nvSpPr>
        <p:spPr bwMode="auto">
          <a:xfrm>
            <a:off x="4310063" y="3046413"/>
            <a:ext cx="514350" cy="369887"/>
          </a:xfrm>
          <a:prstGeom prst="rect">
            <a:avLst/>
          </a:prstGeom>
          <a:noFill/>
          <a:ln w="9525">
            <a:noFill/>
            <a:miter lim="800000"/>
            <a:headEnd/>
            <a:tailEnd/>
          </a:ln>
        </p:spPr>
        <p:txBody>
          <a:bodyPr wrap="none">
            <a:spAutoFit/>
          </a:bodyPr>
          <a:lstStyle/>
          <a:p>
            <a:pPr eaLnBrk="1" hangingPunct="1"/>
            <a:r>
              <a:rPr lang="en-US" altLang="en-US">
                <a:solidFill>
                  <a:srgbClr val="008000"/>
                </a:solidFill>
                <a:ea typeface="Twinkl" pitchFamily="2" charset="0"/>
                <a:cs typeface="Twinkl" pitchFamily="2" charset="0"/>
              </a:rPr>
              <a:t>£17</a:t>
            </a:r>
          </a:p>
        </p:txBody>
      </p:sp>
      <p:pic>
        <p:nvPicPr>
          <p:cNvPr id="9222" name="Picture 5"/>
          <p:cNvPicPr>
            <a:picLocks noChangeAspect="1"/>
          </p:cNvPicPr>
          <p:nvPr/>
        </p:nvPicPr>
        <p:blipFill>
          <a:blip r:embed="rId2" cstate="print"/>
          <a:srcRect/>
          <a:stretch>
            <a:fillRect/>
          </a:stretch>
        </p:blipFill>
        <p:spPr bwMode="auto">
          <a:xfrm>
            <a:off x="5519738" y="3768725"/>
            <a:ext cx="2776537" cy="2443163"/>
          </a:xfrm>
          <a:prstGeom prst="rect">
            <a:avLst/>
          </a:prstGeom>
          <a:noFill/>
          <a:ln w="9525">
            <a:noFill/>
            <a:miter lim="800000"/>
            <a:headEnd/>
            <a:tailEnd/>
          </a:ln>
        </p:spPr>
      </p:pic>
      <p:sp>
        <p:nvSpPr>
          <p:cNvPr id="7" name="Rectangle 6"/>
          <p:cNvSpPr/>
          <p:nvPr/>
        </p:nvSpPr>
        <p:spPr>
          <a:xfrm>
            <a:off x="467544" y="404664"/>
            <a:ext cx="2914259" cy="923330"/>
          </a:xfrm>
          <a:prstGeom prst="rect">
            <a:avLst/>
          </a:prstGeom>
          <a:noFill/>
        </p:spPr>
        <p:txBody>
          <a:bodyPr wrap="none" lIns="91440" tIns="45720" rIns="91440" bIns="45720">
            <a:spAutoFit/>
          </a:bodyPr>
          <a:lstStyle/>
          <a:p>
            <a:pPr algn="ctr"/>
            <a:r>
              <a:rPr lang="en-US"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TWIST IT!</a:t>
            </a:r>
            <a:endParaRPr 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nodeType="clickPar">
                      <p:stCondLst>
                        <p:cond delay="0"/>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animEffect transition="in" filter="fade">
                                      <p:cBhvr>
                                        <p:cTn id="11" dur="500"/>
                                        <p:tgtEl>
                                          <p:spTgt spid="5">
                                            <p:txEl>
                                              <p:pRg st="6" end="6"/>
                                            </p:txEl>
                                          </p:spTgt>
                                        </p:tgtEl>
                                      </p:cBhvr>
                                    </p:animEffect>
                                  </p:childTnLst>
                                </p:cTn>
                              </p:par>
                            </p:childTnLst>
                          </p:cTn>
                        </p:par>
                      </p:childTnLst>
                    </p:cTn>
                  </p:par>
                </p:childTnLst>
              </p:cTn>
              <p:nextCondLst>
                <p:cond evt="onClick" delay="0">
                  <p:tgtEl>
                    <p:spTgt spid="8"/>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TotalTime>
  <Words>332</Words>
  <Application>Microsoft Office PowerPoint</Application>
  <PresentationFormat>On-screen Show (4:3)</PresentationFormat>
  <Paragraphs>61</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Mean, Median &amp; Mode</vt:lpstr>
      <vt:lpstr>Presenting and Measuring Data Important vocabulary to learn for the week!  Click to check you know the definition.</vt:lpstr>
      <vt:lpstr>Slide 3</vt:lpstr>
      <vt:lpstr>Slide 4</vt:lpstr>
      <vt:lpstr>Slide 5</vt:lpstr>
      <vt:lpstr>Slide 6</vt:lpstr>
      <vt:lpstr>Slide 7</vt:lpstr>
      <vt:lpstr>Find the Mean</vt:lpstr>
      <vt:lpstr>How Much?</vt:lpstr>
      <vt:lpstr>Slide 10</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Mean, Median &amp; Mode</dc:title>
  <dc:creator>Kevin Kendal</dc:creator>
  <cp:lastModifiedBy>Kevin Kendal</cp:lastModifiedBy>
  <cp:revision>5</cp:revision>
  <dcterms:created xsi:type="dcterms:W3CDTF">2020-03-27T13:38:24Z</dcterms:created>
  <dcterms:modified xsi:type="dcterms:W3CDTF">2020-04-05T12:53:25Z</dcterms:modified>
</cp:coreProperties>
</file>