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9" r:id="rId2"/>
    <p:sldId id="256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7706F0-2E7F-498C-9E1A-B1BC111AD303}" type="datetimeFigureOut">
              <a:rPr lang="en-GB" smtClean="0"/>
              <a:t>27/03/2020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1D30F6-4E85-47AC-ADB1-F7DA27CCBE08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EC285-8077-47A6-959F-C235F14F186F}" type="datetimeFigureOut">
              <a:rPr lang="en-GB" smtClean="0"/>
              <a:pPr/>
              <a:t>27/03/2020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1B7C2-4E2B-4D8D-A817-8D32FA0A3F0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EC285-8077-47A6-959F-C235F14F186F}" type="datetimeFigureOut">
              <a:rPr lang="en-GB" smtClean="0"/>
              <a:pPr/>
              <a:t>27/03/2020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1B7C2-4E2B-4D8D-A817-8D32FA0A3F0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EC285-8077-47A6-959F-C235F14F186F}" type="datetimeFigureOut">
              <a:rPr lang="en-GB" smtClean="0"/>
              <a:pPr/>
              <a:t>27/03/2020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1B7C2-4E2B-4D8D-A817-8D32FA0A3F0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EC285-8077-47A6-959F-C235F14F186F}" type="datetimeFigureOut">
              <a:rPr lang="en-GB" smtClean="0"/>
              <a:pPr/>
              <a:t>27/03/2020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1B7C2-4E2B-4D8D-A817-8D32FA0A3F0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EC285-8077-47A6-959F-C235F14F186F}" type="datetimeFigureOut">
              <a:rPr lang="en-GB" smtClean="0"/>
              <a:pPr/>
              <a:t>27/03/2020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1B7C2-4E2B-4D8D-A817-8D32FA0A3F0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EC285-8077-47A6-959F-C235F14F186F}" type="datetimeFigureOut">
              <a:rPr lang="en-GB" smtClean="0"/>
              <a:pPr/>
              <a:t>27/03/2020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1B7C2-4E2B-4D8D-A817-8D32FA0A3F0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EC285-8077-47A6-959F-C235F14F186F}" type="datetimeFigureOut">
              <a:rPr lang="en-GB" smtClean="0"/>
              <a:pPr/>
              <a:t>27/03/2020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1B7C2-4E2B-4D8D-A817-8D32FA0A3F0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EC285-8077-47A6-959F-C235F14F186F}" type="datetimeFigureOut">
              <a:rPr lang="en-GB" smtClean="0"/>
              <a:pPr/>
              <a:t>27/03/2020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1B7C2-4E2B-4D8D-A817-8D32FA0A3F0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EC285-8077-47A6-959F-C235F14F186F}" type="datetimeFigureOut">
              <a:rPr lang="en-GB" smtClean="0"/>
              <a:pPr/>
              <a:t>27/03/2020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1B7C2-4E2B-4D8D-A817-8D32FA0A3F0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EC285-8077-47A6-959F-C235F14F186F}" type="datetimeFigureOut">
              <a:rPr lang="en-GB" smtClean="0"/>
              <a:pPr/>
              <a:t>27/03/2020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1B7C2-4E2B-4D8D-A817-8D32FA0A3F0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EC285-8077-47A6-959F-C235F14F186F}" type="datetimeFigureOut">
              <a:rPr lang="en-GB" smtClean="0"/>
              <a:pPr/>
              <a:t>27/03/2020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1B7C2-4E2B-4D8D-A817-8D32FA0A3F0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AEC285-8077-47A6-959F-C235F14F186F}" type="datetimeFigureOut">
              <a:rPr lang="en-GB" smtClean="0"/>
              <a:pPr/>
              <a:t>27/03/2020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C1B7C2-4E2B-4D8D-A817-8D32FA0A3F0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youtube.com/watch?v=Opd1GDJjx4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0"/>
            <a:ext cx="8712968" cy="1470025"/>
          </a:xfrm>
        </p:spPr>
        <p:txBody>
          <a:bodyPr>
            <a:normAutofit/>
          </a:bodyPr>
          <a:lstStyle/>
          <a:p>
            <a:r>
              <a:rPr lang="en-GB" u="sng" dirty="0" smtClean="0"/>
              <a:t>Presenting and Measuring Data</a:t>
            </a:r>
            <a:br>
              <a:rPr lang="en-GB" u="sng" dirty="0" smtClean="0"/>
            </a:br>
            <a:r>
              <a:rPr lang="en-GB" sz="1800" i="1" dirty="0" smtClean="0"/>
              <a:t>Important vocabulary to learn for the week!  Click to check you know the definition.</a:t>
            </a:r>
            <a:endParaRPr lang="en-GB" sz="18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412776"/>
            <a:ext cx="8352928" cy="1752600"/>
          </a:xfrm>
        </p:spPr>
        <p:txBody>
          <a:bodyPr>
            <a:no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Data  </a:t>
            </a:r>
          </a:p>
          <a:p>
            <a:r>
              <a:rPr lang="en-GB" sz="1600" dirty="0" smtClean="0">
                <a:solidFill>
                  <a:schemeClr val="tx1"/>
                </a:solidFill>
              </a:rPr>
              <a:t>Information that has been collected by counting or measuring. </a:t>
            </a:r>
            <a:endParaRPr lang="en-GB" sz="1600" dirty="0">
              <a:solidFill>
                <a:schemeClr val="tx1"/>
              </a:solidFill>
            </a:endParaRPr>
          </a:p>
          <a:p>
            <a:r>
              <a:rPr lang="en-US" sz="1600" b="1" dirty="0" smtClean="0">
                <a:solidFill>
                  <a:srgbClr val="FF0000"/>
                </a:solidFill>
              </a:rPr>
              <a:t>Scale</a:t>
            </a:r>
            <a:r>
              <a:rPr lang="en-US" sz="1600" dirty="0" smtClean="0">
                <a:solidFill>
                  <a:schemeClr val="tx1"/>
                </a:solidFill>
              </a:rPr>
              <a:t>   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Points on the axis with equal intervals.</a:t>
            </a:r>
            <a:endParaRPr lang="en-GB" sz="1600" dirty="0">
              <a:solidFill>
                <a:schemeClr val="tx1"/>
              </a:solidFill>
            </a:endParaRPr>
          </a:p>
          <a:p>
            <a:r>
              <a:rPr lang="en-US" sz="1600" b="1" dirty="0" smtClean="0">
                <a:solidFill>
                  <a:srgbClr val="FF0000"/>
                </a:solidFill>
              </a:rPr>
              <a:t>Axis</a:t>
            </a:r>
            <a:r>
              <a:rPr lang="en-US" sz="1600" dirty="0" smtClean="0">
                <a:solidFill>
                  <a:schemeClr val="tx1"/>
                </a:solidFill>
              </a:rPr>
              <a:t>   </a:t>
            </a:r>
          </a:p>
          <a:p>
            <a:r>
              <a:rPr lang="en-GB" sz="1600" dirty="0" smtClean="0">
                <a:solidFill>
                  <a:schemeClr val="tx1"/>
                </a:solidFill>
              </a:rPr>
              <a:t>A graph has </a:t>
            </a:r>
            <a:r>
              <a:rPr lang="en-GB" sz="1600" dirty="0">
                <a:solidFill>
                  <a:schemeClr val="tx1"/>
                </a:solidFill>
              </a:rPr>
              <a:t>two perpendicular </a:t>
            </a:r>
            <a:r>
              <a:rPr lang="en-GB" sz="1600" dirty="0" smtClean="0">
                <a:solidFill>
                  <a:schemeClr val="tx1"/>
                </a:solidFill>
              </a:rPr>
              <a:t>lines (lines at right angles). </a:t>
            </a:r>
            <a:r>
              <a:rPr lang="en-GB" sz="1600" dirty="0">
                <a:solidFill>
                  <a:schemeClr val="tx1"/>
                </a:solidFill>
              </a:rPr>
              <a:t>The horizontal </a:t>
            </a:r>
            <a:r>
              <a:rPr lang="en-GB" sz="1600" b="1" dirty="0">
                <a:solidFill>
                  <a:schemeClr val="tx1"/>
                </a:solidFill>
              </a:rPr>
              <a:t>axis</a:t>
            </a:r>
            <a:r>
              <a:rPr lang="en-GB" sz="1600" dirty="0">
                <a:solidFill>
                  <a:schemeClr val="tx1"/>
                </a:solidFill>
              </a:rPr>
              <a:t> is called the x-</a:t>
            </a:r>
            <a:r>
              <a:rPr lang="en-GB" sz="1600" b="1" dirty="0">
                <a:solidFill>
                  <a:schemeClr val="tx1"/>
                </a:solidFill>
              </a:rPr>
              <a:t>axis</a:t>
            </a:r>
            <a:r>
              <a:rPr lang="en-GB" sz="1600" dirty="0">
                <a:solidFill>
                  <a:schemeClr val="tx1"/>
                </a:solidFill>
              </a:rPr>
              <a:t>. The vertical </a:t>
            </a:r>
            <a:r>
              <a:rPr lang="en-GB" sz="1600" b="1" dirty="0">
                <a:solidFill>
                  <a:schemeClr val="tx1"/>
                </a:solidFill>
              </a:rPr>
              <a:t>axis</a:t>
            </a:r>
            <a:r>
              <a:rPr lang="en-GB" sz="1600" dirty="0">
                <a:solidFill>
                  <a:schemeClr val="tx1"/>
                </a:solidFill>
              </a:rPr>
              <a:t> is called the y-</a:t>
            </a:r>
            <a:r>
              <a:rPr lang="en-GB" sz="1600" b="1" dirty="0">
                <a:solidFill>
                  <a:schemeClr val="tx1"/>
                </a:solidFill>
              </a:rPr>
              <a:t>axis</a:t>
            </a:r>
            <a:r>
              <a:rPr lang="en-GB" sz="1600" dirty="0">
                <a:solidFill>
                  <a:schemeClr val="tx1"/>
                </a:solidFill>
              </a:rPr>
              <a:t>.</a:t>
            </a:r>
          </a:p>
          <a:p>
            <a:r>
              <a:rPr lang="en-US" sz="1600" b="1" dirty="0" smtClean="0">
                <a:solidFill>
                  <a:srgbClr val="FF0000"/>
                </a:solidFill>
              </a:rPr>
              <a:t>Graph</a:t>
            </a:r>
            <a:r>
              <a:rPr lang="en-US" sz="1600" dirty="0" smtClean="0">
                <a:solidFill>
                  <a:schemeClr val="tx1"/>
                </a:solidFill>
              </a:rPr>
              <a:t>   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A diagram showing data.</a:t>
            </a:r>
            <a:endParaRPr lang="en-GB" sz="1600" dirty="0">
              <a:solidFill>
                <a:schemeClr val="tx1"/>
              </a:solidFill>
            </a:endParaRPr>
          </a:p>
          <a:p>
            <a:r>
              <a:rPr lang="en-US" sz="1600" b="1" dirty="0" smtClean="0">
                <a:solidFill>
                  <a:srgbClr val="FF0000"/>
                </a:solidFill>
              </a:rPr>
              <a:t>Frequency</a:t>
            </a:r>
            <a:r>
              <a:rPr lang="en-US" sz="1600" dirty="0" smtClean="0">
                <a:solidFill>
                  <a:schemeClr val="tx1"/>
                </a:solidFill>
              </a:rPr>
              <a:t>   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The number of times an event occurs.</a:t>
            </a:r>
            <a:endParaRPr lang="en-GB" sz="1600" dirty="0">
              <a:solidFill>
                <a:schemeClr val="tx1"/>
              </a:solidFill>
            </a:endParaRPr>
          </a:p>
          <a:p>
            <a:r>
              <a:rPr lang="en-US" sz="1600" b="1" dirty="0" smtClean="0">
                <a:solidFill>
                  <a:srgbClr val="FF0000"/>
                </a:solidFill>
              </a:rPr>
              <a:t>Line graph  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A graph where straight lines join points together to show the data.  </a:t>
            </a:r>
          </a:p>
          <a:p>
            <a:r>
              <a:rPr lang="en-US" sz="1600" b="1" dirty="0" smtClean="0">
                <a:solidFill>
                  <a:srgbClr val="FF0000"/>
                </a:solidFill>
              </a:rPr>
              <a:t>Average</a:t>
            </a:r>
          </a:p>
          <a:p>
            <a:r>
              <a:rPr lang="en-GB" sz="1600" dirty="0" smtClean="0">
                <a:solidFill>
                  <a:schemeClr val="tx1"/>
                </a:solidFill>
              </a:rPr>
              <a:t>Loosely means an ordinary or typical value.  There are 3 types of average that we learn about: </a:t>
            </a:r>
            <a:r>
              <a:rPr lang="en-GB" sz="1600" u="sng" dirty="0" smtClean="0">
                <a:solidFill>
                  <a:schemeClr val="tx1"/>
                </a:solidFill>
              </a:rPr>
              <a:t>mean, median and mode</a:t>
            </a:r>
            <a:r>
              <a:rPr lang="en-GB" sz="1600" dirty="0" smtClean="0">
                <a:solidFill>
                  <a:schemeClr val="tx1"/>
                </a:solidFill>
              </a:rPr>
              <a:t>.  When just the word average is used, it refers to the mean.</a:t>
            </a:r>
          </a:p>
          <a:p>
            <a:r>
              <a:rPr lang="en-GB" sz="1600" b="1" dirty="0" smtClean="0">
                <a:solidFill>
                  <a:srgbClr val="FF0000"/>
                </a:solidFill>
              </a:rPr>
              <a:t>Mean</a:t>
            </a:r>
          </a:p>
          <a:p>
            <a:r>
              <a:rPr lang="en-GB" sz="1600" dirty="0" smtClean="0">
                <a:solidFill>
                  <a:schemeClr val="tx1"/>
                </a:solidFill>
              </a:rPr>
              <a:t>The sum of a set of numbers, or quantities, divided by the number of terms in the set. Example: The arithmetic mean of 5, 6, 14, 15 and 45 is (5 + 6 + 14 + 15 + 45) ÷ 5 i.e. 17.</a:t>
            </a:r>
            <a:endParaRPr lang="en-GB" sz="1600" b="1" dirty="0" smtClean="0">
              <a:solidFill>
                <a:schemeClr val="tx1"/>
              </a:solidFill>
            </a:endParaRPr>
          </a:p>
          <a:p>
            <a:endParaRPr lang="en-GB" sz="1600" dirty="0">
              <a:solidFill>
                <a:schemeClr val="tx1"/>
              </a:solidFill>
            </a:endParaRPr>
          </a:p>
          <a:p>
            <a:endParaRPr lang="en-GB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Drawing line graphs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539552" y="1412776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Click on the screen shot to view a recap on yesterday’s lesson and some useful tips on drawing line graphs.</a:t>
            </a:r>
            <a:endParaRPr lang="en-GB" dirty="0"/>
          </a:p>
        </p:txBody>
      </p:sp>
      <p:pic>
        <p:nvPicPr>
          <p:cNvPr id="1026" name="Picture 2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2276872"/>
            <a:ext cx="50673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51520" y="6237312"/>
            <a:ext cx="8640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Line Graphs, </a:t>
            </a:r>
            <a:r>
              <a:rPr lang="en-GB" dirty="0" smtClean="0"/>
              <a:t>The Learning Pod - </a:t>
            </a:r>
            <a:r>
              <a:rPr lang="en-GB" dirty="0" smtClean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www.youtube.com/watch?v=Opd1GDJjx4s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Complete and mark the sheet in the Lesson 2 folder to practise drawing line graphs.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251520" y="476672"/>
            <a:ext cx="867609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DO IT! </a:t>
            </a:r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TWIST IT! </a:t>
            </a:r>
            <a:r>
              <a:rPr lang="en-US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EXPLORE IT!</a:t>
            </a:r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en-U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98</Words>
  <Application>Microsoft Office PowerPoint</Application>
  <PresentationFormat>On-screen Show (4:3)</PresentationFormat>
  <Paragraphs>22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Presenting and Measuring Data Important vocabulary to learn for the week!  Click to check you know the definition.</vt:lpstr>
      <vt:lpstr>Drawing line graphs</vt:lpstr>
      <vt:lpstr>Slide 3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Presenting and Measuring Data Important vocabulary to learn for the week!  Click to check you can remember the definition.</dc:title>
  <dc:creator>Kevin Kendal</dc:creator>
  <cp:lastModifiedBy>Kevin Kendal</cp:lastModifiedBy>
  <cp:revision>12</cp:revision>
  <dcterms:created xsi:type="dcterms:W3CDTF">2020-03-27T13:09:43Z</dcterms:created>
  <dcterms:modified xsi:type="dcterms:W3CDTF">2020-03-27T16:05:03Z</dcterms:modified>
</cp:coreProperties>
</file>