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2" r:id="rId4"/>
    <p:sldId id="257" r:id="rId5"/>
    <p:sldId id="261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>
      <p:cViewPr varScale="1">
        <p:scale>
          <a:sx n="108" d="100"/>
          <a:sy n="108" d="100"/>
        </p:scale>
        <p:origin x="17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757-079A-49E1-B4CD-9F7E5452271D}" type="datetimeFigureOut">
              <a:rPr lang="en-GB" smtClean="0"/>
              <a:pPr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9B01-3FE0-4C3A-868E-97F5F1FD02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757-079A-49E1-B4CD-9F7E5452271D}" type="datetimeFigureOut">
              <a:rPr lang="en-GB" smtClean="0"/>
              <a:pPr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9B01-3FE0-4C3A-868E-97F5F1FD02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757-079A-49E1-B4CD-9F7E5452271D}" type="datetimeFigureOut">
              <a:rPr lang="en-GB" smtClean="0"/>
              <a:pPr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9B01-3FE0-4C3A-868E-97F5F1FD02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757-079A-49E1-B4CD-9F7E5452271D}" type="datetimeFigureOut">
              <a:rPr lang="en-GB" smtClean="0"/>
              <a:pPr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9B01-3FE0-4C3A-868E-97F5F1FD02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757-079A-49E1-B4CD-9F7E5452271D}" type="datetimeFigureOut">
              <a:rPr lang="en-GB" smtClean="0"/>
              <a:pPr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9B01-3FE0-4C3A-868E-97F5F1FD02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757-079A-49E1-B4CD-9F7E5452271D}" type="datetimeFigureOut">
              <a:rPr lang="en-GB" smtClean="0"/>
              <a:pPr/>
              <a:t>11/04/2020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9B01-3FE0-4C3A-868E-97F5F1FD02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757-079A-49E1-B4CD-9F7E5452271D}" type="datetimeFigureOut">
              <a:rPr lang="en-GB" smtClean="0"/>
              <a:pPr/>
              <a:t>11/04/2020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9B01-3FE0-4C3A-868E-97F5F1FD02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757-079A-49E1-B4CD-9F7E5452271D}" type="datetimeFigureOut">
              <a:rPr lang="en-GB" smtClean="0"/>
              <a:pPr/>
              <a:t>11/04/2020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9B01-3FE0-4C3A-868E-97F5F1FD02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757-079A-49E1-B4CD-9F7E5452271D}" type="datetimeFigureOut">
              <a:rPr lang="en-GB" smtClean="0"/>
              <a:pPr/>
              <a:t>11/04/2020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9B01-3FE0-4C3A-868E-97F5F1FD02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757-079A-49E1-B4CD-9F7E5452271D}" type="datetimeFigureOut">
              <a:rPr lang="en-GB" smtClean="0"/>
              <a:pPr/>
              <a:t>11/04/2020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9B01-3FE0-4C3A-868E-97F5F1FD02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B1757-079A-49E1-B4CD-9F7E5452271D}" type="datetimeFigureOut">
              <a:rPr lang="en-GB" smtClean="0"/>
              <a:pPr/>
              <a:t>11/04/2020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9B01-3FE0-4C3A-868E-97F5F1FD02D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B1757-079A-49E1-B4CD-9F7E5452271D}" type="datetimeFigureOut">
              <a:rPr lang="en-GB" smtClean="0"/>
              <a:pPr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B01-3FE0-4C3A-868E-97F5F1FD02D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N5eaVBwmTq4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nrich.maths.org/4803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Line Graphs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5301208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any of the links don’t work:</a:t>
            </a:r>
          </a:p>
          <a:p>
            <a:pPr marL="342900" indent="-342900">
              <a:buAutoNum type="arabicParenR"/>
            </a:pPr>
            <a:r>
              <a:rPr lang="en-GB" dirty="0"/>
              <a:t>Right click on the image and go to open hyperlink</a:t>
            </a:r>
          </a:p>
          <a:p>
            <a:pPr marL="342900" indent="-342900">
              <a:buAutoNum type="arabicParenR"/>
            </a:pPr>
            <a:r>
              <a:rPr lang="en-GB" dirty="0"/>
              <a:t>Copy the address and paste it into the address bar on the internet</a:t>
            </a:r>
          </a:p>
          <a:p>
            <a:pPr marL="342900" indent="-342900">
              <a:buAutoNum type="arabicParenR"/>
            </a:pPr>
            <a:r>
              <a:rPr lang="en-GB" dirty="0"/>
              <a:t>Google it!  We’ve included the image so you will be able to find it more easily.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12968" cy="1470025"/>
          </a:xfrm>
        </p:spPr>
        <p:txBody>
          <a:bodyPr>
            <a:normAutofit/>
          </a:bodyPr>
          <a:lstStyle/>
          <a:p>
            <a:r>
              <a:rPr lang="en-GB" u="sng" dirty="0"/>
              <a:t>Presenting and Measuring Data</a:t>
            </a:r>
            <a:br>
              <a:rPr lang="en-GB" u="sng" dirty="0"/>
            </a:br>
            <a:r>
              <a:rPr lang="en-GB" sz="1800" i="1" dirty="0"/>
              <a:t>Important vocabulary to learn for the week!  Click to check you know the definition.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352928" cy="1752600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Data  </a:t>
            </a:r>
          </a:p>
          <a:p>
            <a:r>
              <a:rPr lang="en-GB" sz="1600" dirty="0">
                <a:solidFill>
                  <a:schemeClr val="tx1"/>
                </a:solidFill>
              </a:rPr>
              <a:t>Information that has been collected by counting or measuring. 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Scale</a:t>
            </a:r>
            <a:r>
              <a:rPr lang="en-US" sz="1600" dirty="0">
                <a:solidFill>
                  <a:schemeClr val="tx1"/>
                </a:solidFill>
              </a:rPr>
              <a:t>   </a:t>
            </a:r>
          </a:p>
          <a:p>
            <a:r>
              <a:rPr lang="en-US" sz="1600" dirty="0">
                <a:solidFill>
                  <a:schemeClr val="tx1"/>
                </a:solidFill>
              </a:rPr>
              <a:t>Points on the axis with equal intervals.</a:t>
            </a:r>
            <a:endParaRPr lang="en-GB" sz="1600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rgbClr val="FF0000"/>
                </a:solidFill>
              </a:rPr>
              <a:t>Axis</a:t>
            </a:r>
            <a:r>
              <a:rPr lang="en-US" sz="1600" dirty="0">
                <a:solidFill>
                  <a:schemeClr val="tx1"/>
                </a:solidFill>
              </a:rPr>
              <a:t>   </a:t>
            </a:r>
          </a:p>
          <a:p>
            <a:r>
              <a:rPr lang="en-GB" sz="1600" dirty="0">
                <a:solidFill>
                  <a:schemeClr val="tx1"/>
                </a:solidFill>
              </a:rPr>
              <a:t>A graph has two perpendicular lines (lines at right angles). The horizontal </a:t>
            </a:r>
            <a:r>
              <a:rPr lang="en-GB" sz="1600" b="1" dirty="0">
                <a:solidFill>
                  <a:schemeClr val="tx1"/>
                </a:solidFill>
              </a:rPr>
              <a:t>axis</a:t>
            </a:r>
            <a:r>
              <a:rPr lang="en-GB" sz="1600" dirty="0">
                <a:solidFill>
                  <a:schemeClr val="tx1"/>
                </a:solidFill>
              </a:rPr>
              <a:t> is called the x-</a:t>
            </a:r>
            <a:r>
              <a:rPr lang="en-GB" sz="1600" b="1" dirty="0">
                <a:solidFill>
                  <a:schemeClr val="tx1"/>
                </a:solidFill>
              </a:rPr>
              <a:t>axis</a:t>
            </a:r>
            <a:r>
              <a:rPr lang="en-GB" sz="1600" dirty="0">
                <a:solidFill>
                  <a:schemeClr val="tx1"/>
                </a:solidFill>
              </a:rPr>
              <a:t>. The vertical </a:t>
            </a:r>
            <a:r>
              <a:rPr lang="en-GB" sz="1600" b="1" dirty="0">
                <a:solidFill>
                  <a:schemeClr val="tx1"/>
                </a:solidFill>
              </a:rPr>
              <a:t>axis</a:t>
            </a:r>
            <a:r>
              <a:rPr lang="en-GB" sz="1600" dirty="0">
                <a:solidFill>
                  <a:schemeClr val="tx1"/>
                </a:solidFill>
              </a:rPr>
              <a:t> is called the y-</a:t>
            </a:r>
            <a:r>
              <a:rPr lang="en-GB" sz="1600" b="1" dirty="0">
                <a:solidFill>
                  <a:schemeClr val="tx1"/>
                </a:solidFill>
              </a:rPr>
              <a:t>axis</a:t>
            </a:r>
            <a:r>
              <a:rPr lang="en-GB" sz="1600" dirty="0">
                <a:solidFill>
                  <a:schemeClr val="tx1"/>
                </a:solidFill>
              </a:rPr>
              <a:t>.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Graph</a:t>
            </a:r>
            <a:r>
              <a:rPr lang="en-US" sz="1600" dirty="0">
                <a:solidFill>
                  <a:schemeClr val="tx1"/>
                </a:solidFill>
              </a:rPr>
              <a:t>   </a:t>
            </a:r>
          </a:p>
          <a:p>
            <a:r>
              <a:rPr lang="en-US" sz="1600" dirty="0">
                <a:solidFill>
                  <a:schemeClr val="tx1"/>
                </a:solidFill>
              </a:rPr>
              <a:t>A diagram showing data.</a:t>
            </a:r>
            <a:endParaRPr lang="en-GB" sz="1600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rgbClr val="FF0000"/>
                </a:solidFill>
              </a:rPr>
              <a:t>Frequency</a:t>
            </a:r>
            <a:r>
              <a:rPr lang="en-US" sz="1600" dirty="0">
                <a:solidFill>
                  <a:schemeClr val="tx1"/>
                </a:solidFill>
              </a:rPr>
              <a:t>   </a:t>
            </a:r>
          </a:p>
          <a:p>
            <a:r>
              <a:rPr lang="en-US" sz="1600" dirty="0">
                <a:solidFill>
                  <a:schemeClr val="tx1"/>
                </a:solidFill>
              </a:rPr>
              <a:t>The number of times an event occurs.</a:t>
            </a:r>
            <a:endParaRPr lang="en-GB" sz="1600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rgbClr val="FF0000"/>
                </a:solidFill>
              </a:rPr>
              <a:t>Line graph  </a:t>
            </a:r>
          </a:p>
          <a:p>
            <a:r>
              <a:rPr lang="en-US" sz="1600" dirty="0">
                <a:solidFill>
                  <a:schemeClr val="tx1"/>
                </a:solidFill>
              </a:rPr>
              <a:t>A graph where straight lines join points together to show the data.  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Average</a:t>
            </a:r>
          </a:p>
          <a:p>
            <a:r>
              <a:rPr lang="en-GB" sz="1600" dirty="0">
                <a:solidFill>
                  <a:schemeClr val="tx1"/>
                </a:solidFill>
              </a:rPr>
              <a:t>Loosely means an ordinary or typical value.  There are 3 types of average that we learn about: mean, median and mode.  When just the word average is used, it refers to the mean.</a:t>
            </a:r>
          </a:p>
          <a:p>
            <a:r>
              <a:rPr lang="en-GB" sz="1600" b="1" dirty="0">
                <a:solidFill>
                  <a:srgbClr val="FF0000"/>
                </a:solidFill>
              </a:rPr>
              <a:t>Mean</a:t>
            </a:r>
          </a:p>
          <a:p>
            <a:r>
              <a:rPr lang="en-GB" sz="1600" dirty="0">
                <a:solidFill>
                  <a:schemeClr val="tx1"/>
                </a:solidFill>
              </a:rPr>
              <a:t>The sum of a set of numbers, or quantities, divided by the number of terms in the set. Example: The arithmetic mean of 5, 6, 14, 15 and 45 is (5 + 6 + 14 + 15 + 45) ÷ 5 i.e. 17.</a:t>
            </a:r>
            <a:endParaRPr lang="en-GB" sz="1600" b="1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0000"/>
                </a:solidFill>
              </a:rPr>
              <a:t>Interpreting Line Graphs</a:t>
            </a:r>
            <a:br>
              <a:rPr lang="en-GB" dirty="0"/>
            </a:br>
            <a:r>
              <a:rPr lang="en-GB" sz="2700" dirty="0"/>
              <a:t>Q</a:t>
            </a:r>
            <a:r>
              <a:rPr lang="en-GB" sz="2700" i="1" dirty="0"/>
              <a:t>uick recap - say what you know about this line graph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8020050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060848"/>
            <a:ext cx="56864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347864" y="188640"/>
            <a:ext cx="19992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 IT!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1484784"/>
            <a:ext cx="8892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i="1" dirty="0"/>
              <a:t>Click on the line graph below to learn more about interpreting line graphs.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6237312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Line Graphs CTC Math - </a:t>
            </a:r>
            <a:r>
              <a:rPr lang="en-GB" dirty="0">
                <a:hlinkClick r:id="rId2"/>
              </a:rPr>
              <a:t>https://www.youtube.com/watch?v=N5eaVBwmTq4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26876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Now complete and mark one of the </a:t>
            </a:r>
            <a:r>
              <a:rPr lang="en-GB" i="1" dirty="0">
                <a:solidFill>
                  <a:srgbClr val="FF0000"/>
                </a:solidFill>
              </a:rPr>
              <a:t>Interpreting line graphs</a:t>
            </a:r>
            <a:r>
              <a:rPr lang="en-GB" dirty="0"/>
              <a:t> sheets in the Lesson 1 folder.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908720"/>
            <a:ext cx="583264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Take Your Dog for a Walk</a:t>
            </a:r>
          </a:p>
          <a:p>
            <a:endParaRPr lang="en-GB" dirty="0"/>
          </a:p>
          <a:p>
            <a:r>
              <a:rPr lang="en-GB" dirty="0"/>
              <a:t>Each day Mr Pearson takes his dog for a walk.  You can see him on the hyperlinked picture on the right.</a:t>
            </a:r>
          </a:p>
          <a:p>
            <a:endParaRPr lang="en-GB" dirty="0"/>
          </a:p>
          <a:p>
            <a:r>
              <a:rPr lang="en-GB" dirty="0"/>
              <a:t>After you have followed the link, Try moving Mr Pearson and his dog using your computer mouse. The graph shows how far Mr Pearson is walking from his house after a certain amount of time.</a:t>
            </a:r>
          </a:p>
          <a:p>
            <a:endParaRPr lang="en-GB" dirty="0"/>
          </a:p>
          <a:p>
            <a:r>
              <a:rPr lang="en-GB" dirty="0"/>
              <a:t>What happens to the graph once Mr Pearson gets back to his house after his walk?</a:t>
            </a:r>
          </a:p>
          <a:p>
            <a:r>
              <a:rPr lang="en-GB" dirty="0"/>
              <a:t>Can you make a curved line on the graph?</a:t>
            </a:r>
          </a:p>
          <a:p>
            <a:endParaRPr lang="en-GB" dirty="0"/>
          </a:p>
          <a:p>
            <a:r>
              <a:rPr lang="en-GB" dirty="0"/>
              <a:t>Describe how Mr Pearson must walk to create this curve.</a:t>
            </a:r>
          </a:p>
          <a:p>
            <a:endParaRPr lang="en-GB" dirty="0"/>
          </a:p>
          <a:p>
            <a:r>
              <a:rPr lang="en-GB" dirty="0"/>
              <a:t>How must Mr Pearson walk to make the curve steeper?</a:t>
            </a:r>
          </a:p>
          <a:p>
            <a:endParaRPr lang="en-GB" dirty="0"/>
          </a:p>
          <a:p>
            <a:r>
              <a:rPr lang="en-GB" dirty="0"/>
              <a:t>And can you make the curve shallower? How does Mr Pearson walk this time?</a:t>
            </a:r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51520" y="0"/>
            <a:ext cx="36606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EXPLORE IT!</a:t>
            </a:r>
          </a:p>
        </p:txBody>
      </p:sp>
      <p:pic>
        <p:nvPicPr>
          <p:cNvPr id="307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916832"/>
            <a:ext cx="2663577" cy="2696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44208" y="5589240"/>
            <a:ext cx="2376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Nrich</a:t>
            </a:r>
            <a:r>
              <a:rPr lang="en-GB" dirty="0"/>
              <a:t> Maths, Take your dog for a walk</a:t>
            </a:r>
          </a:p>
          <a:p>
            <a:r>
              <a:rPr lang="en-GB" dirty="0">
                <a:hlinkClick r:id="rId2"/>
              </a:rPr>
              <a:t>https://nrich.maths.org/4803</a:t>
            </a:r>
            <a:endParaRPr lang="en-GB" dirty="0"/>
          </a:p>
          <a:p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572000" y="1916832"/>
            <a:ext cx="2088232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6064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Take Your Dog for a Walk</a:t>
            </a:r>
          </a:p>
          <a:p>
            <a:pPr algn="ctr"/>
            <a:r>
              <a:rPr lang="en-GB" dirty="0"/>
              <a:t>Can you make Mr Pearson walk in ways that will create these graphs?</a:t>
            </a:r>
            <a:r>
              <a:rPr lang="en-GB" b="1" dirty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196752"/>
            <a:ext cx="2639543" cy="151216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196752"/>
            <a:ext cx="2734465" cy="165618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2996952"/>
            <a:ext cx="2808312" cy="169491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3140968"/>
            <a:ext cx="2681955" cy="153848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5013176"/>
            <a:ext cx="2991920" cy="164740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6136" y="4869160"/>
            <a:ext cx="2753338" cy="167064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 rot="16200000">
            <a:off x="-2348078" y="2536719"/>
            <a:ext cx="56194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EXPLORE IT MORE!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492</Words>
  <Application>Microsoft Macintosh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Line Graphs</vt:lpstr>
      <vt:lpstr>Presenting and Measuring Data Important vocabulary to learn for the week!  Click to check you know the definition.</vt:lpstr>
      <vt:lpstr>Interpreting Line Graphs Quick recap - say what you know about this line graph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Presenting and Measuring Data</dc:title>
  <dc:creator>Kevin Kendal</dc:creator>
  <cp:lastModifiedBy>Dawks Dawks(014841)</cp:lastModifiedBy>
  <cp:revision>15</cp:revision>
  <dcterms:created xsi:type="dcterms:W3CDTF">2020-03-27T11:13:54Z</dcterms:created>
  <dcterms:modified xsi:type="dcterms:W3CDTF">2020-04-11T14:02:17Z</dcterms:modified>
</cp:coreProperties>
</file>