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78" r:id="rId2"/>
    <p:sldId id="277" r:id="rId3"/>
    <p:sldId id="318" r:id="rId4"/>
    <p:sldId id="291" r:id="rId5"/>
    <p:sldId id="286" r:id="rId6"/>
    <p:sldId id="287" r:id="rId7"/>
    <p:sldId id="288" r:id="rId8"/>
    <p:sldId id="289" r:id="rId9"/>
    <p:sldId id="292" r:id="rId10"/>
    <p:sldId id="298" r:id="rId11"/>
    <p:sldId id="299" r:id="rId12"/>
    <p:sldId id="290" r:id="rId13"/>
    <p:sldId id="300" r:id="rId14"/>
    <p:sldId id="319" r:id="rId15"/>
    <p:sldId id="293" r:id="rId16"/>
    <p:sldId id="301" r:id="rId17"/>
    <p:sldId id="302" r:id="rId18"/>
    <p:sldId id="303" r:id="rId19"/>
    <p:sldId id="304" r:id="rId20"/>
    <p:sldId id="294" r:id="rId21"/>
    <p:sldId id="305" r:id="rId22"/>
    <p:sldId id="306" r:id="rId23"/>
    <p:sldId id="307" r:id="rId24"/>
    <p:sldId id="308" r:id="rId25"/>
    <p:sldId id="295" r:id="rId26"/>
    <p:sldId id="309" r:id="rId27"/>
    <p:sldId id="310" r:id="rId28"/>
    <p:sldId id="311" r:id="rId29"/>
    <p:sldId id="312" r:id="rId30"/>
    <p:sldId id="296" r:id="rId31"/>
    <p:sldId id="313" r:id="rId32"/>
    <p:sldId id="314" r:id="rId33"/>
    <p:sldId id="315" r:id="rId34"/>
    <p:sldId id="316" r:id="rId35"/>
    <p:sldId id="317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80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>
      <p:cViewPr varScale="1">
        <p:scale>
          <a:sx n="51" d="100"/>
          <a:sy n="51" d="100"/>
        </p:scale>
        <p:origin x="78" y="6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74F97F-FE47-4E78-BC1F-13A7C26F82E3}" type="datetimeFigureOut">
              <a:rPr lang="en-GB" smtClean="0"/>
              <a:t>09/04/2020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2745BF-A05F-428C-8835-6F62C5882C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896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745BF-A05F-428C-8835-6F62C5882C8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7213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C196B-9E4E-4CC1-AC0F-65A69B6CF683}" type="datetime1">
              <a:rPr lang="en-GB" smtClean="0"/>
              <a:t>09/04/2020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Step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8C2B1-24BA-4900-B988-F2E7B2653F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767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AAD3C-C3B4-4134-9E6B-D2A93C7BAAA6}" type="datetime1">
              <a:rPr lang="en-GB" smtClean="0"/>
              <a:t>09/04/2020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Step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8C2B1-24BA-4900-B988-F2E7B2653F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9409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CFD0D-E716-44FB-AC51-6A9C9220F32F}" type="datetime1">
              <a:rPr lang="en-GB" smtClean="0"/>
              <a:t>09/04/2020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Step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8C2B1-24BA-4900-B988-F2E7B2653F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1087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63C2C-435C-4754-A0A4-E272CD1F7615}" type="datetime1">
              <a:rPr lang="en-GB" smtClean="0"/>
              <a:t>09/04/2020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Step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8C2B1-24BA-4900-B988-F2E7B2653F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378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120B1-E946-46F9-B4A6-FEA970675700}" type="datetime1">
              <a:rPr lang="en-GB" smtClean="0"/>
              <a:t>09/04/2020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Step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8C2B1-24BA-4900-B988-F2E7B2653F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3096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2CF2-D87C-496C-82FF-0AB034E8324F}" type="datetime1">
              <a:rPr lang="en-GB" smtClean="0"/>
              <a:t>09/04/2020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Step 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8C2B1-24BA-4900-B988-F2E7B2653F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1037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834D-0AC7-41F4-B8F9-D7C8E2B5CF4E}" type="datetime1">
              <a:rPr lang="en-GB" smtClean="0"/>
              <a:t>09/04/2020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Step 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8C2B1-24BA-4900-B988-F2E7B2653F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0104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EBE7C-5271-49AB-8735-EF21D86843EF}" type="datetime1">
              <a:rPr lang="en-GB" smtClean="0"/>
              <a:t>09/04/2020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Step 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8C2B1-24BA-4900-B988-F2E7B2653F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548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E1B19-6CBF-4364-94C3-37177798B35A}" type="datetime1">
              <a:rPr lang="en-GB" smtClean="0"/>
              <a:t>09/04/2020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Step 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8C2B1-24BA-4900-B988-F2E7B2653F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4771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7F587-F706-4BE1-9B88-13BEC9A9BCA6}" type="datetime1">
              <a:rPr lang="en-GB" smtClean="0"/>
              <a:t>09/04/2020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Step 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8C2B1-24BA-4900-B988-F2E7B2653F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3250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21B3E-28CE-4FEC-93B5-829C2F62363B}" type="datetime1">
              <a:rPr lang="en-GB" smtClean="0"/>
              <a:t>09/04/2020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Step 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8C2B1-24BA-4900-B988-F2E7B2653F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6589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D3B26-6DD2-48FA-88B5-36635D0E93E2}" type="datetime1">
              <a:rPr lang="en-GB" smtClean="0"/>
              <a:t>09/04/2020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Step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8C2B1-24BA-4900-B988-F2E7B2653F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682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C80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5636" y="620688"/>
            <a:ext cx="8312727" cy="5432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 smtClean="0"/>
              <a:t>Year 3</a:t>
            </a:r>
          </a:p>
          <a:p>
            <a:pPr algn="ctr"/>
            <a:endParaRPr lang="en-GB" sz="4000" b="1" dirty="0" smtClean="0"/>
          </a:p>
          <a:p>
            <a:pPr algn="ctr"/>
            <a:r>
              <a:rPr lang="en-GB" sz="4000" b="1" dirty="0" smtClean="0"/>
              <a:t>Summer Term</a:t>
            </a:r>
          </a:p>
          <a:p>
            <a:pPr algn="ctr"/>
            <a:endParaRPr lang="en-GB" sz="4000" b="1" dirty="0" smtClean="0"/>
          </a:p>
          <a:p>
            <a:pPr algn="ctr"/>
            <a:r>
              <a:rPr lang="en-GB" sz="4000" b="1" dirty="0" smtClean="0"/>
              <a:t>Maths Unit 1</a:t>
            </a:r>
          </a:p>
          <a:p>
            <a:pPr algn="ctr"/>
            <a:endParaRPr lang="en-GB" sz="4000" b="1" dirty="0"/>
          </a:p>
          <a:p>
            <a:pPr algn="ctr"/>
            <a:r>
              <a:rPr lang="en-GB" sz="4000" b="1" dirty="0" smtClean="0"/>
              <a:t>Properties of shapes</a:t>
            </a:r>
          </a:p>
          <a:p>
            <a:pPr algn="ctr"/>
            <a:r>
              <a:rPr lang="en-GB" sz="4000" b="1" dirty="0" smtClean="0"/>
              <a:t>Lines, 2D and 3D Shapes</a:t>
            </a:r>
          </a:p>
          <a:p>
            <a:pPr algn="ctr"/>
            <a:endParaRPr lang="en-GB" sz="1350" b="1" dirty="0">
              <a:latin typeface="Roboto"/>
            </a:endParaRPr>
          </a:p>
          <a:p>
            <a:pPr algn="ctr"/>
            <a:r>
              <a:rPr lang="en-GB" sz="1350" b="1" dirty="0" smtClean="0">
                <a:latin typeface="Roboto"/>
              </a:rPr>
              <a:t>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Step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152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Step  2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487" y="762000"/>
            <a:ext cx="7439025" cy="5334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5536" y="168288"/>
            <a:ext cx="80648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u="sng" dirty="0" smtClean="0">
                <a:latin typeface="Comic Sans MS" panose="030F0702030302020204" pitchFamily="66" charset="0"/>
              </a:rPr>
              <a:t>Do </a:t>
            </a:r>
            <a:r>
              <a:rPr lang="en-GB" sz="1400" u="sng" dirty="0">
                <a:latin typeface="Comic Sans MS" panose="030F0702030302020204" pitchFamily="66" charset="0"/>
              </a:rPr>
              <a:t>it:  </a:t>
            </a:r>
            <a:r>
              <a:rPr lang="en-GB" sz="1400" u="sng" dirty="0" smtClean="0">
                <a:latin typeface="Comic Sans MS" panose="030F0702030302020204" pitchFamily="66" charset="0"/>
              </a:rPr>
              <a:t>Identify and draw horizontal lines			Date</a:t>
            </a:r>
            <a:r>
              <a:rPr lang="en-GB" sz="1400" dirty="0">
                <a:latin typeface="Comic Sans MS" panose="030F0702030302020204" pitchFamily="66" charset="0"/>
              </a:rPr>
              <a:t>:______</a:t>
            </a:r>
          </a:p>
        </p:txBody>
      </p:sp>
    </p:spTree>
    <p:extLst>
      <p:ext uri="{BB962C8B-B14F-4D97-AF65-F5344CB8AC3E}">
        <p14:creationId xmlns:p14="http://schemas.microsoft.com/office/powerpoint/2010/main" val="35112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Step 2 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171974"/>
            <a:ext cx="6600825" cy="5181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55576" y="188640"/>
            <a:ext cx="80648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u="sng" dirty="0" smtClean="0">
                <a:latin typeface="Comic Sans MS" panose="030F0702030302020204" pitchFamily="66" charset="0"/>
              </a:rPr>
              <a:t>Do </a:t>
            </a:r>
            <a:r>
              <a:rPr lang="en-GB" sz="1400" u="sng" dirty="0">
                <a:latin typeface="Comic Sans MS" panose="030F0702030302020204" pitchFamily="66" charset="0"/>
              </a:rPr>
              <a:t>it:  </a:t>
            </a:r>
            <a:r>
              <a:rPr lang="en-GB" sz="1400" u="sng" dirty="0" smtClean="0">
                <a:latin typeface="Comic Sans MS" panose="030F0702030302020204" pitchFamily="66" charset="0"/>
              </a:rPr>
              <a:t>Identify and draw horizontal lines			Date</a:t>
            </a:r>
            <a:r>
              <a:rPr lang="en-GB" sz="1400" dirty="0">
                <a:latin typeface="Comic Sans MS" panose="030F0702030302020204" pitchFamily="66" charset="0"/>
              </a:rPr>
              <a:t>:______</a:t>
            </a:r>
          </a:p>
        </p:txBody>
      </p:sp>
    </p:spTree>
    <p:extLst>
      <p:ext uri="{BB962C8B-B14F-4D97-AF65-F5344CB8AC3E}">
        <p14:creationId xmlns:p14="http://schemas.microsoft.com/office/powerpoint/2010/main" val="171966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Step  2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395536" y="168288"/>
            <a:ext cx="80648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u="sng" dirty="0" smtClean="0">
                <a:latin typeface="Comic Sans MS" panose="030F0702030302020204" pitchFamily="66" charset="0"/>
              </a:rPr>
              <a:t>Twist </a:t>
            </a:r>
            <a:r>
              <a:rPr lang="en-GB" sz="1400" u="sng" dirty="0">
                <a:latin typeface="Comic Sans MS" panose="030F0702030302020204" pitchFamily="66" charset="0"/>
              </a:rPr>
              <a:t>it:  </a:t>
            </a:r>
            <a:r>
              <a:rPr lang="en-GB" sz="1400" u="sng" dirty="0" smtClean="0">
                <a:latin typeface="Comic Sans MS" panose="030F0702030302020204" pitchFamily="66" charset="0"/>
              </a:rPr>
              <a:t>Identify and draw vertical lines			Date</a:t>
            </a:r>
            <a:r>
              <a:rPr lang="en-GB" sz="1400" dirty="0">
                <a:latin typeface="Comic Sans MS" panose="030F0702030302020204" pitchFamily="66" charset="0"/>
              </a:rPr>
              <a:t>:______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537" y="990600"/>
            <a:ext cx="7400925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76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Step  2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395536" y="168288"/>
            <a:ext cx="80648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u="sng" dirty="0" smtClean="0">
                <a:latin typeface="Comic Sans MS" panose="030F0702030302020204" pitchFamily="66" charset="0"/>
              </a:rPr>
              <a:t>Explore </a:t>
            </a:r>
            <a:r>
              <a:rPr lang="en-GB" sz="1400" u="sng" dirty="0">
                <a:latin typeface="Comic Sans MS" panose="030F0702030302020204" pitchFamily="66" charset="0"/>
              </a:rPr>
              <a:t>it:  </a:t>
            </a:r>
            <a:r>
              <a:rPr lang="en-GB" sz="1400" u="sng" dirty="0" smtClean="0">
                <a:latin typeface="Comic Sans MS" panose="030F0702030302020204" pitchFamily="66" charset="0"/>
              </a:rPr>
              <a:t>Identify and draw vertical lines			Date</a:t>
            </a:r>
            <a:r>
              <a:rPr lang="en-GB" sz="1400" dirty="0">
                <a:latin typeface="Comic Sans MS" panose="030F0702030302020204" pitchFamily="66" charset="0"/>
              </a:rPr>
              <a:t>:______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412" y="804862"/>
            <a:ext cx="7115175" cy="524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43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Step </a:t>
            </a:r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7499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Teach it: Parallel and perpendicular lines</a:t>
            </a:r>
            <a:endParaRPr lang="en-GB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035968" y="1988840"/>
            <a:ext cx="208823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035968" y="2492896"/>
            <a:ext cx="208823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035968" y="4149080"/>
            <a:ext cx="2088232" cy="0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1763688" y="4149080"/>
            <a:ext cx="0" cy="1584176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635896" y="1844824"/>
            <a:ext cx="4896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These are </a:t>
            </a:r>
            <a:r>
              <a:rPr lang="en-GB" b="1" dirty="0" smtClean="0">
                <a:solidFill>
                  <a:schemeClr val="tx2"/>
                </a:solidFill>
              </a:rPr>
              <a:t>parallel</a:t>
            </a:r>
            <a:r>
              <a:rPr lang="en-GB" dirty="0" smtClean="0">
                <a:solidFill>
                  <a:schemeClr val="tx2"/>
                </a:solidFill>
              </a:rPr>
              <a:t> lines. Parallel lines are straight lines that never meet and are always the same distance apart. 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64645" y="4057587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These are </a:t>
            </a: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perpendicular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 lines. They are straight lines that meet at a right angle. 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784843" y="4179269"/>
            <a:ext cx="194869" cy="18583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1547664" y="4179269"/>
            <a:ext cx="194869" cy="18583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78781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Step 3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GB" dirty="0"/>
              <a:t>identify and draw </a:t>
            </a:r>
            <a:r>
              <a:rPr lang="en-GB" dirty="0" smtClean="0"/>
              <a:t>parallel </a:t>
            </a:r>
            <a:r>
              <a:rPr lang="en-GB" dirty="0"/>
              <a:t>lines</a:t>
            </a:r>
            <a:br>
              <a:rPr lang="en-GB" dirty="0"/>
            </a:b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Step 3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707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Step  3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395536" y="168288"/>
            <a:ext cx="80648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u="sng" dirty="0" smtClean="0">
                <a:latin typeface="Comic Sans MS" panose="030F0702030302020204" pitchFamily="66" charset="0"/>
              </a:rPr>
              <a:t>Do </a:t>
            </a:r>
            <a:r>
              <a:rPr lang="en-GB" sz="1400" u="sng" dirty="0">
                <a:latin typeface="Comic Sans MS" panose="030F0702030302020204" pitchFamily="66" charset="0"/>
              </a:rPr>
              <a:t>it:  </a:t>
            </a:r>
            <a:r>
              <a:rPr lang="en-GB" sz="1400" u="sng" dirty="0" smtClean="0">
                <a:latin typeface="Comic Sans MS" panose="030F0702030302020204" pitchFamily="66" charset="0"/>
              </a:rPr>
              <a:t>Identify and draw parallel lines			Date</a:t>
            </a:r>
            <a:r>
              <a:rPr lang="en-GB" sz="1400" dirty="0">
                <a:latin typeface="Comic Sans MS" panose="030F0702030302020204" pitchFamily="66" charset="0"/>
              </a:rPr>
              <a:t>:______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87" y="933450"/>
            <a:ext cx="7286625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14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Step  3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395536" y="168288"/>
            <a:ext cx="80648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u="sng" dirty="0" smtClean="0">
                <a:latin typeface="Comic Sans MS" panose="030F0702030302020204" pitchFamily="66" charset="0"/>
              </a:rPr>
              <a:t>Do </a:t>
            </a:r>
            <a:r>
              <a:rPr lang="en-GB" sz="1400" u="sng" dirty="0">
                <a:latin typeface="Comic Sans MS" panose="030F0702030302020204" pitchFamily="66" charset="0"/>
              </a:rPr>
              <a:t>it:  </a:t>
            </a:r>
            <a:r>
              <a:rPr lang="en-GB" sz="1400" u="sng" dirty="0" smtClean="0">
                <a:latin typeface="Comic Sans MS" panose="030F0702030302020204" pitchFamily="66" charset="0"/>
              </a:rPr>
              <a:t>Identify and draw parallel lines			Date</a:t>
            </a:r>
            <a:r>
              <a:rPr lang="en-GB" sz="1400" dirty="0">
                <a:latin typeface="Comic Sans MS" panose="030F0702030302020204" pitchFamily="66" charset="0"/>
              </a:rPr>
              <a:t>:______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887" y="881062"/>
            <a:ext cx="7134225" cy="509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51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Step  3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395536" y="168288"/>
            <a:ext cx="80648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u="sng" dirty="0" smtClean="0">
                <a:latin typeface="Comic Sans MS" panose="030F0702030302020204" pitchFamily="66" charset="0"/>
              </a:rPr>
              <a:t>Twist </a:t>
            </a:r>
            <a:r>
              <a:rPr lang="en-GB" sz="1400" u="sng" dirty="0">
                <a:latin typeface="Comic Sans MS" panose="030F0702030302020204" pitchFamily="66" charset="0"/>
              </a:rPr>
              <a:t>it:  </a:t>
            </a:r>
            <a:r>
              <a:rPr lang="en-GB" sz="1400" u="sng" dirty="0" smtClean="0">
                <a:latin typeface="Comic Sans MS" panose="030F0702030302020204" pitchFamily="66" charset="0"/>
              </a:rPr>
              <a:t>Identify and draw parallel lines			Date</a:t>
            </a:r>
            <a:r>
              <a:rPr lang="en-GB" sz="1400" dirty="0">
                <a:latin typeface="Comic Sans MS" panose="030F0702030302020204" pitchFamily="66" charset="0"/>
              </a:rPr>
              <a:t>:______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081087"/>
            <a:ext cx="7315200" cy="46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95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Step  3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395536" y="168288"/>
            <a:ext cx="80648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u="sng" dirty="0" smtClean="0">
                <a:latin typeface="Comic Sans MS" panose="030F0702030302020204" pitchFamily="66" charset="0"/>
              </a:rPr>
              <a:t>Explore </a:t>
            </a:r>
            <a:r>
              <a:rPr lang="en-GB" sz="1400" u="sng" dirty="0">
                <a:latin typeface="Comic Sans MS" panose="030F0702030302020204" pitchFamily="66" charset="0"/>
              </a:rPr>
              <a:t>it:  </a:t>
            </a:r>
            <a:r>
              <a:rPr lang="en-GB" sz="1400" u="sng" dirty="0" smtClean="0">
                <a:latin typeface="Comic Sans MS" panose="030F0702030302020204" pitchFamily="66" charset="0"/>
              </a:rPr>
              <a:t>Identify and draw parallel lines			Date</a:t>
            </a:r>
            <a:r>
              <a:rPr lang="en-GB" sz="1400" dirty="0">
                <a:latin typeface="Comic Sans MS" panose="030F0702030302020204" pitchFamily="66" charset="0"/>
              </a:rPr>
              <a:t>:______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781050"/>
            <a:ext cx="7162800" cy="529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21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Elicitation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84784"/>
            <a:ext cx="8784976" cy="1656184"/>
          </a:xfrm>
          <a:ln>
            <a:solidFill>
              <a:srgbClr val="7030A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What words do you know that link to 2D and 3D shapes? </a:t>
            </a:r>
            <a:endParaRPr lang="en-GB" sz="2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79512" y="3501008"/>
            <a:ext cx="8784976" cy="2880320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Step </a:t>
            </a:r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251520" y="3745953"/>
            <a:ext cx="518436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Describe types of lines!</a:t>
            </a:r>
          </a:p>
          <a:p>
            <a:endParaRPr lang="en-GB" dirty="0" smtClean="0"/>
          </a:p>
          <a:p>
            <a:r>
              <a:rPr lang="en-GB" dirty="0" smtClean="0"/>
              <a:t>Describe a 2D shape.</a:t>
            </a:r>
          </a:p>
          <a:p>
            <a:endParaRPr lang="en-GB" dirty="0" smtClean="0"/>
          </a:p>
          <a:p>
            <a:r>
              <a:rPr lang="en-GB" dirty="0" smtClean="0"/>
              <a:t>What are the properties of a 3D shape?</a:t>
            </a:r>
            <a:endParaRPr lang="en-GB" dirty="0"/>
          </a:p>
          <a:p>
            <a:endParaRPr lang="en-GB" dirty="0" smtClean="0"/>
          </a:p>
          <a:p>
            <a:r>
              <a:rPr lang="en-GB" dirty="0" smtClean="0"/>
              <a:t>What’s the difference between and line and a shape?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638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Step 4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GB" dirty="0"/>
              <a:t>identify and draw </a:t>
            </a:r>
            <a:r>
              <a:rPr lang="en-GB" dirty="0" smtClean="0"/>
              <a:t>perpendicular </a:t>
            </a:r>
            <a:r>
              <a:rPr lang="en-GB" dirty="0"/>
              <a:t>lines</a:t>
            </a:r>
            <a:br>
              <a:rPr lang="en-GB" dirty="0"/>
            </a:b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Step  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15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Step  4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395536" y="168288"/>
            <a:ext cx="80648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u="sng" dirty="0" smtClean="0">
                <a:latin typeface="Comic Sans MS" panose="030F0702030302020204" pitchFamily="66" charset="0"/>
              </a:rPr>
              <a:t>Do </a:t>
            </a:r>
            <a:r>
              <a:rPr lang="en-GB" sz="1400" u="sng" dirty="0">
                <a:latin typeface="Comic Sans MS" panose="030F0702030302020204" pitchFamily="66" charset="0"/>
              </a:rPr>
              <a:t>it:  </a:t>
            </a:r>
            <a:r>
              <a:rPr lang="en-GB" sz="1400" u="sng" dirty="0" smtClean="0">
                <a:latin typeface="Comic Sans MS" panose="030F0702030302020204" pitchFamily="66" charset="0"/>
              </a:rPr>
              <a:t>Identify and draw perpendicular lines			Date</a:t>
            </a:r>
            <a:r>
              <a:rPr lang="en-GB" sz="1400" dirty="0">
                <a:latin typeface="Comic Sans MS" panose="030F0702030302020204" pitchFamily="66" charset="0"/>
              </a:rPr>
              <a:t>:______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100" y="876300"/>
            <a:ext cx="67818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34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Step  4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395536" y="168288"/>
            <a:ext cx="80648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u="sng" dirty="0" smtClean="0">
                <a:latin typeface="Comic Sans MS" panose="030F0702030302020204" pitchFamily="66" charset="0"/>
              </a:rPr>
              <a:t>Do </a:t>
            </a:r>
            <a:r>
              <a:rPr lang="en-GB" sz="1400" u="sng" dirty="0">
                <a:latin typeface="Comic Sans MS" panose="030F0702030302020204" pitchFamily="66" charset="0"/>
              </a:rPr>
              <a:t>it:  </a:t>
            </a:r>
            <a:r>
              <a:rPr lang="en-GB" sz="1400" u="sng" dirty="0" smtClean="0">
                <a:latin typeface="Comic Sans MS" panose="030F0702030302020204" pitchFamily="66" charset="0"/>
              </a:rPr>
              <a:t>Identify and draw perpendicular lines			Date</a:t>
            </a:r>
            <a:r>
              <a:rPr lang="en-GB" sz="1400" dirty="0">
                <a:latin typeface="Comic Sans MS" panose="030F0702030302020204" pitchFamily="66" charset="0"/>
              </a:rPr>
              <a:t>:______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150" y="1233487"/>
            <a:ext cx="6743700" cy="43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84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Step  4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395536" y="168288"/>
            <a:ext cx="80648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u="sng" dirty="0" smtClean="0">
                <a:latin typeface="Comic Sans MS" panose="030F0702030302020204" pitchFamily="66" charset="0"/>
              </a:rPr>
              <a:t>Twist </a:t>
            </a:r>
            <a:r>
              <a:rPr lang="en-GB" sz="1400" u="sng" dirty="0">
                <a:latin typeface="Comic Sans MS" panose="030F0702030302020204" pitchFamily="66" charset="0"/>
              </a:rPr>
              <a:t>it:  </a:t>
            </a:r>
            <a:r>
              <a:rPr lang="en-GB" sz="1400" u="sng" dirty="0" smtClean="0">
                <a:latin typeface="Comic Sans MS" panose="030F0702030302020204" pitchFamily="66" charset="0"/>
              </a:rPr>
              <a:t>Identify and draw perpendicular lines			Date</a:t>
            </a:r>
            <a:r>
              <a:rPr lang="en-GB" sz="1400" dirty="0">
                <a:latin typeface="Comic Sans MS" panose="030F0702030302020204" pitchFamily="66" charset="0"/>
              </a:rPr>
              <a:t>:______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657" y="1052736"/>
            <a:ext cx="7343775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14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Step  4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395536" y="168288"/>
            <a:ext cx="80648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u="sng" dirty="0" smtClean="0">
                <a:latin typeface="Comic Sans MS" panose="030F0702030302020204" pitchFamily="66" charset="0"/>
              </a:rPr>
              <a:t>Explore </a:t>
            </a:r>
            <a:r>
              <a:rPr lang="en-GB" sz="1400" u="sng" dirty="0">
                <a:latin typeface="Comic Sans MS" panose="030F0702030302020204" pitchFamily="66" charset="0"/>
              </a:rPr>
              <a:t>it:  </a:t>
            </a:r>
            <a:r>
              <a:rPr lang="en-GB" sz="1400" u="sng" dirty="0" smtClean="0">
                <a:latin typeface="Comic Sans MS" panose="030F0702030302020204" pitchFamily="66" charset="0"/>
              </a:rPr>
              <a:t>Identify and draw perpendicular lines			Date</a:t>
            </a:r>
            <a:r>
              <a:rPr lang="en-GB" sz="1400" dirty="0">
                <a:latin typeface="Comic Sans MS" panose="030F0702030302020204" pitchFamily="66" charset="0"/>
              </a:rPr>
              <a:t>:______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937" y="819150"/>
            <a:ext cx="7096125" cy="52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81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Step 5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GB" dirty="0" smtClean="0"/>
              <a:t>Draw common 2D shapes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Step  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746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Step  5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395536" y="168288"/>
            <a:ext cx="80648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u="sng" dirty="0" smtClean="0">
                <a:latin typeface="Comic Sans MS" panose="030F0702030302020204" pitchFamily="66" charset="0"/>
              </a:rPr>
              <a:t>Do </a:t>
            </a:r>
            <a:r>
              <a:rPr lang="en-GB" sz="1400" u="sng" dirty="0">
                <a:latin typeface="Comic Sans MS" panose="030F0702030302020204" pitchFamily="66" charset="0"/>
              </a:rPr>
              <a:t>it:  </a:t>
            </a:r>
            <a:r>
              <a:rPr lang="en-GB" sz="1400" u="sng" dirty="0" smtClean="0">
                <a:latin typeface="Comic Sans MS" panose="030F0702030302020204" pitchFamily="66" charset="0"/>
              </a:rPr>
              <a:t>Draw common 2D shapes			Date</a:t>
            </a:r>
            <a:r>
              <a:rPr lang="en-GB" sz="1400" dirty="0">
                <a:latin typeface="Comic Sans MS" panose="030F0702030302020204" pitchFamily="66" charset="0"/>
              </a:rPr>
              <a:t>:______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537" y="809625"/>
            <a:ext cx="7400925" cy="523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14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Step  5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395536" y="168288"/>
            <a:ext cx="80648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u="sng" dirty="0" smtClean="0">
                <a:latin typeface="Comic Sans MS" panose="030F0702030302020204" pitchFamily="66" charset="0"/>
              </a:rPr>
              <a:t>Do </a:t>
            </a:r>
            <a:r>
              <a:rPr lang="en-GB" sz="1400" u="sng" dirty="0">
                <a:latin typeface="Comic Sans MS" panose="030F0702030302020204" pitchFamily="66" charset="0"/>
              </a:rPr>
              <a:t>it:  </a:t>
            </a:r>
            <a:r>
              <a:rPr lang="en-GB" sz="1400" u="sng" dirty="0" smtClean="0">
                <a:latin typeface="Comic Sans MS" panose="030F0702030302020204" pitchFamily="66" charset="0"/>
              </a:rPr>
              <a:t>Draw common 2D shapes			Date</a:t>
            </a:r>
            <a:r>
              <a:rPr lang="en-GB" sz="1400" dirty="0">
                <a:latin typeface="Comic Sans MS" panose="030F0702030302020204" pitchFamily="66" charset="0"/>
              </a:rPr>
              <a:t>:______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775" y="971550"/>
            <a:ext cx="6648450" cy="4914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11960" y="3645024"/>
            <a:ext cx="41044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 Polygon is a shape where: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Each side is connected to the next one.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The sides don’t cross over each other.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It has at least 3 straight sides and 3 angles.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dirty="0" smtClean="0"/>
              <a:t>If it doesn’t follow </a:t>
            </a:r>
            <a:r>
              <a:rPr lang="en-GB" u="sng" dirty="0" smtClean="0"/>
              <a:t>all</a:t>
            </a:r>
            <a:r>
              <a:rPr lang="en-GB" dirty="0" smtClean="0"/>
              <a:t> of these rules, then it is </a:t>
            </a:r>
            <a:r>
              <a:rPr lang="en-GB" b="1" dirty="0" smtClean="0"/>
              <a:t>not</a:t>
            </a:r>
            <a:r>
              <a:rPr lang="en-GB" dirty="0" smtClean="0"/>
              <a:t> a polygon.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657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Step  5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395536" y="168288"/>
            <a:ext cx="80648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u="sng" dirty="0" smtClean="0">
                <a:latin typeface="Comic Sans MS" panose="030F0702030302020204" pitchFamily="66" charset="0"/>
              </a:rPr>
              <a:t>Twist</a:t>
            </a:r>
            <a:r>
              <a:rPr lang="en-GB" sz="1400" u="sng" dirty="0">
                <a:latin typeface="Comic Sans MS" panose="030F0702030302020204" pitchFamily="66" charset="0"/>
              </a:rPr>
              <a:t> it :  Draw common 2D shapes </a:t>
            </a:r>
            <a:r>
              <a:rPr lang="en-GB" sz="1400" u="sng" dirty="0" smtClean="0">
                <a:latin typeface="Comic Sans MS" panose="030F0702030302020204" pitchFamily="66" charset="0"/>
              </a:rPr>
              <a:t>			Date</a:t>
            </a:r>
            <a:r>
              <a:rPr lang="en-GB" sz="1400" dirty="0">
                <a:latin typeface="Comic Sans MS" panose="030F0702030302020204" pitchFamily="66" charset="0"/>
              </a:rPr>
              <a:t>:______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637" y="904875"/>
            <a:ext cx="7324725" cy="504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25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Step  5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395536" y="168288"/>
            <a:ext cx="80648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u="sng" dirty="0" smtClean="0">
                <a:latin typeface="Comic Sans MS" panose="030F0702030302020204" pitchFamily="66" charset="0"/>
              </a:rPr>
              <a:t>Explore </a:t>
            </a:r>
            <a:r>
              <a:rPr lang="en-GB" sz="1400" u="sng" dirty="0">
                <a:latin typeface="Comic Sans MS" panose="030F0702030302020204" pitchFamily="66" charset="0"/>
              </a:rPr>
              <a:t>it: :  Draw common 2D shapes </a:t>
            </a:r>
            <a:r>
              <a:rPr lang="en-GB" sz="1400" u="sng" dirty="0" smtClean="0">
                <a:latin typeface="Comic Sans MS" panose="030F0702030302020204" pitchFamily="66" charset="0"/>
              </a:rPr>
              <a:t>			Date</a:t>
            </a:r>
            <a:r>
              <a:rPr lang="en-GB" sz="1400" dirty="0">
                <a:latin typeface="Comic Sans MS" panose="030F0702030302020204" pitchFamily="66" charset="0"/>
              </a:rPr>
              <a:t>:______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842962"/>
            <a:ext cx="7086600" cy="517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4994"/>
            <a:ext cx="8229600" cy="1143000"/>
          </a:xfrm>
        </p:spPr>
        <p:txBody>
          <a:bodyPr/>
          <a:lstStyle/>
          <a:p>
            <a:r>
              <a:rPr lang="en-GB" dirty="0" smtClean="0"/>
              <a:t>Teach it: Different types of lines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Step </a:t>
            </a:r>
            <a:endParaRPr lang="en-GB"/>
          </a:p>
        </p:txBody>
      </p:sp>
      <p:cxnSp>
        <p:nvCxnSpPr>
          <p:cNvPr id="6" name="Straight Connector 5"/>
          <p:cNvCxnSpPr/>
          <p:nvPr/>
        </p:nvCxnSpPr>
        <p:spPr>
          <a:xfrm>
            <a:off x="755576" y="1988840"/>
            <a:ext cx="208823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124200" y="1252731"/>
            <a:ext cx="58326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This is a </a:t>
            </a:r>
            <a:r>
              <a:rPr lang="en-GB" b="1" dirty="0" smtClean="0">
                <a:solidFill>
                  <a:schemeClr val="tx2"/>
                </a:solidFill>
              </a:rPr>
              <a:t>horizontal</a:t>
            </a:r>
            <a:r>
              <a:rPr lang="en-GB" dirty="0" smtClean="0">
                <a:solidFill>
                  <a:schemeClr val="tx2"/>
                </a:solidFill>
              </a:rPr>
              <a:t> line. It runs from left to right in a straight line. It is flat with no tilting up or down in gradient. </a:t>
            </a:r>
          </a:p>
          <a:p>
            <a:endParaRPr lang="en-GB" dirty="0">
              <a:solidFill>
                <a:schemeClr val="tx2"/>
              </a:solidFill>
            </a:endParaRPr>
          </a:p>
          <a:p>
            <a:r>
              <a:rPr lang="en-GB" b="1" dirty="0" smtClean="0">
                <a:solidFill>
                  <a:schemeClr val="tx2"/>
                </a:solidFill>
              </a:rPr>
              <a:t>HINT:</a:t>
            </a:r>
            <a:r>
              <a:rPr lang="en-GB" dirty="0" smtClean="0">
                <a:solidFill>
                  <a:schemeClr val="tx2"/>
                </a:solidFill>
              </a:rPr>
              <a:t> Think of the horizon. The horizon is where the Earth seems to meet the sky (imagine the sea against the sky). </a:t>
            </a:r>
            <a:r>
              <a:rPr lang="en-GB" u="sng" dirty="0" smtClean="0">
                <a:solidFill>
                  <a:schemeClr val="tx2"/>
                </a:solidFill>
              </a:rPr>
              <a:t>Horizon</a:t>
            </a:r>
            <a:r>
              <a:rPr lang="en-GB" dirty="0" smtClean="0">
                <a:solidFill>
                  <a:schemeClr val="tx2"/>
                </a:solidFill>
              </a:rPr>
              <a:t> is in the word </a:t>
            </a:r>
            <a:r>
              <a:rPr lang="en-GB" u="sng" dirty="0" smtClean="0">
                <a:solidFill>
                  <a:schemeClr val="tx2"/>
                </a:solidFill>
              </a:rPr>
              <a:t>horizon</a:t>
            </a:r>
            <a:r>
              <a:rPr lang="en-GB" dirty="0" smtClean="0">
                <a:solidFill>
                  <a:schemeClr val="tx2"/>
                </a:solidFill>
              </a:rPr>
              <a:t>tal! </a:t>
            </a:r>
            <a:endParaRPr lang="en-GB" dirty="0">
              <a:solidFill>
                <a:schemeClr val="tx2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817822" y="2731668"/>
            <a:ext cx="0" cy="1728192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103476" y="3417840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This is a vertical line. It goes straight up and down in a straight line. 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1120340" y="4941168"/>
            <a:ext cx="1394963" cy="1415182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124200" y="5022237"/>
            <a:ext cx="58326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3">
                    <a:lumMod val="50000"/>
                  </a:schemeClr>
                </a:solidFill>
              </a:rPr>
              <a:t>This is a diagonal line. It looks like it is tilted and joins opposite corners of straight sided shapes such as squares and rectangles. It is always a straight line. </a:t>
            </a:r>
            <a:endParaRPr lang="en-GB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0771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Step 6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GB" dirty="0" smtClean="0"/>
              <a:t>Name and describe 3D shapes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Step 6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20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Step  6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395536" y="168288"/>
            <a:ext cx="80648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u="sng" dirty="0" smtClean="0">
                <a:latin typeface="Comic Sans MS" panose="030F0702030302020204" pitchFamily="66" charset="0"/>
              </a:rPr>
              <a:t>Do </a:t>
            </a:r>
            <a:r>
              <a:rPr lang="en-GB" sz="1400" u="sng" dirty="0">
                <a:latin typeface="Comic Sans MS" panose="030F0702030302020204" pitchFamily="66" charset="0"/>
              </a:rPr>
              <a:t>it: :  </a:t>
            </a:r>
            <a:r>
              <a:rPr lang="en-GB" sz="1400" u="sng" dirty="0" smtClean="0">
                <a:latin typeface="Comic Sans MS" panose="030F0702030302020204" pitchFamily="66" charset="0"/>
              </a:rPr>
              <a:t>Name and describe 3D shapes 			Date</a:t>
            </a:r>
            <a:r>
              <a:rPr lang="en-GB" sz="1400" dirty="0">
                <a:latin typeface="Comic Sans MS" panose="030F0702030302020204" pitchFamily="66" charset="0"/>
              </a:rPr>
              <a:t>:______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0" y="971550"/>
            <a:ext cx="742950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80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Step  6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395536" y="168288"/>
            <a:ext cx="80648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u="sng" dirty="0" smtClean="0">
                <a:latin typeface="Comic Sans MS" panose="030F0702030302020204" pitchFamily="66" charset="0"/>
              </a:rPr>
              <a:t>Do </a:t>
            </a:r>
            <a:r>
              <a:rPr lang="en-GB" sz="1400" u="sng" dirty="0">
                <a:latin typeface="Comic Sans MS" panose="030F0702030302020204" pitchFamily="66" charset="0"/>
              </a:rPr>
              <a:t>it: : Name and describe 3D shapes </a:t>
            </a:r>
            <a:r>
              <a:rPr lang="en-GB" sz="1400" u="sng" dirty="0" smtClean="0">
                <a:latin typeface="Comic Sans MS" panose="030F0702030302020204" pitchFamily="66" charset="0"/>
              </a:rPr>
              <a:t>			Date</a:t>
            </a:r>
            <a:r>
              <a:rPr lang="en-GB" sz="1400" dirty="0">
                <a:latin typeface="Comic Sans MS" panose="030F0702030302020204" pitchFamily="66" charset="0"/>
              </a:rPr>
              <a:t>:______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262" y="809625"/>
            <a:ext cx="7229475" cy="523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78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Step  6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395536" y="168288"/>
            <a:ext cx="80648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u="sng" dirty="0" smtClean="0">
                <a:latin typeface="Comic Sans MS" panose="030F0702030302020204" pitchFamily="66" charset="0"/>
              </a:rPr>
              <a:t>Twist </a:t>
            </a:r>
            <a:r>
              <a:rPr lang="en-GB" sz="1400" u="sng" dirty="0">
                <a:latin typeface="Comic Sans MS" panose="030F0702030302020204" pitchFamily="66" charset="0"/>
              </a:rPr>
              <a:t>it: : Name and describe 3D shapes </a:t>
            </a:r>
            <a:r>
              <a:rPr lang="en-GB" sz="1400" u="sng" dirty="0" smtClean="0">
                <a:latin typeface="Comic Sans MS" panose="030F0702030302020204" pitchFamily="66" charset="0"/>
              </a:rPr>
              <a:t>			Date</a:t>
            </a:r>
            <a:r>
              <a:rPr lang="en-GB" sz="1400" dirty="0">
                <a:latin typeface="Comic Sans MS" panose="030F0702030302020204" pitchFamily="66" charset="0"/>
              </a:rPr>
              <a:t>:______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012" y="1157287"/>
            <a:ext cx="7419975" cy="454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32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Step  6&amp;7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395536" y="168288"/>
            <a:ext cx="80648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u="sng" dirty="0" smtClean="0">
                <a:latin typeface="Comic Sans MS" panose="030F0702030302020204" pitchFamily="66" charset="0"/>
              </a:rPr>
              <a:t>Explore </a:t>
            </a:r>
            <a:r>
              <a:rPr lang="en-GB" sz="1400" u="sng" dirty="0">
                <a:latin typeface="Comic Sans MS" panose="030F0702030302020204" pitchFamily="66" charset="0"/>
              </a:rPr>
              <a:t>it: : </a:t>
            </a:r>
            <a:r>
              <a:rPr lang="en-GB" sz="1400" u="sng" dirty="0" smtClean="0">
                <a:latin typeface="Comic Sans MS" panose="030F0702030302020204" pitchFamily="66" charset="0"/>
              </a:rPr>
              <a:t>Make, name </a:t>
            </a:r>
            <a:r>
              <a:rPr lang="en-GB" sz="1400" u="sng" dirty="0">
                <a:latin typeface="Comic Sans MS" panose="030F0702030302020204" pitchFamily="66" charset="0"/>
              </a:rPr>
              <a:t>and describe 3D shapes </a:t>
            </a:r>
            <a:r>
              <a:rPr lang="en-GB" sz="1400" u="sng" dirty="0" smtClean="0">
                <a:latin typeface="Comic Sans MS" panose="030F0702030302020204" pitchFamily="66" charset="0"/>
              </a:rPr>
              <a:t>			Date</a:t>
            </a:r>
            <a:r>
              <a:rPr lang="en-GB" sz="1400" dirty="0">
                <a:latin typeface="Comic Sans MS" panose="030F0702030302020204" pitchFamily="66" charset="0"/>
              </a:rPr>
              <a:t>:______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937" y="646157"/>
            <a:ext cx="7096125" cy="52292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9070" y="5931702"/>
            <a:ext cx="8874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You could make your shapes using paper, </a:t>
            </a:r>
            <a:r>
              <a:rPr lang="en-GB" dirty="0" err="1" smtClean="0"/>
              <a:t>plasticine</a:t>
            </a:r>
            <a:r>
              <a:rPr lang="en-GB" dirty="0" smtClean="0"/>
              <a:t>, earth, clay, pastry, -whatever is to hand! </a:t>
            </a:r>
          </a:p>
          <a:p>
            <a:r>
              <a:rPr lang="en-GB" dirty="0" smtClean="0"/>
              <a:t>We’d love to see pictures if you have time!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855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Recap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395536" y="168288"/>
            <a:ext cx="80648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u="sng" dirty="0" smtClean="0">
                <a:latin typeface="Comic Sans MS" panose="030F0702030302020204" pitchFamily="66" charset="0"/>
              </a:rPr>
              <a:t>Recap Properties of 2D and 3D shapes	                                                         Date</a:t>
            </a:r>
            <a:r>
              <a:rPr lang="en-GB" sz="1400" dirty="0">
                <a:latin typeface="Comic Sans MS" panose="030F0702030302020204" pitchFamily="66" charset="0"/>
              </a:rPr>
              <a:t>:______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562" y="628650"/>
            <a:ext cx="8524875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51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Step 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GB" dirty="0"/>
              <a:t>identify and draw horizontal lines</a:t>
            </a:r>
            <a:br>
              <a:rPr lang="en-GB" dirty="0"/>
            </a:b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Step 1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773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Step 1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395536" y="168288"/>
            <a:ext cx="80648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u="sng" dirty="0" smtClean="0">
                <a:latin typeface="Comic Sans MS" panose="030F0702030302020204" pitchFamily="66" charset="0"/>
              </a:rPr>
              <a:t>Do </a:t>
            </a:r>
            <a:r>
              <a:rPr lang="en-GB" sz="1400" u="sng" dirty="0">
                <a:latin typeface="Comic Sans MS" panose="030F0702030302020204" pitchFamily="66" charset="0"/>
              </a:rPr>
              <a:t>it:  </a:t>
            </a:r>
            <a:r>
              <a:rPr lang="en-GB" sz="1400" u="sng" dirty="0" smtClean="0">
                <a:latin typeface="Comic Sans MS" panose="030F0702030302020204" pitchFamily="66" charset="0"/>
              </a:rPr>
              <a:t>Identify and draw horizontal lines				Date</a:t>
            </a:r>
            <a:r>
              <a:rPr lang="en-GB" sz="1400" dirty="0">
                <a:latin typeface="Comic Sans MS" panose="030F0702030302020204" pitchFamily="66" charset="0"/>
              </a:rPr>
              <a:t>:______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785812"/>
            <a:ext cx="7620000" cy="528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34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Step 1 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025" y="836712"/>
            <a:ext cx="7219950" cy="5257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5536" y="168288"/>
            <a:ext cx="80648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u="sng" dirty="0" smtClean="0">
                <a:latin typeface="Comic Sans MS" panose="030F0702030302020204" pitchFamily="66" charset="0"/>
              </a:rPr>
              <a:t>Do </a:t>
            </a:r>
            <a:r>
              <a:rPr lang="en-GB" sz="1400" u="sng" dirty="0">
                <a:latin typeface="Comic Sans MS" panose="030F0702030302020204" pitchFamily="66" charset="0"/>
              </a:rPr>
              <a:t>it:  </a:t>
            </a:r>
            <a:r>
              <a:rPr lang="en-GB" sz="1400" u="sng" dirty="0" smtClean="0">
                <a:latin typeface="Comic Sans MS" panose="030F0702030302020204" pitchFamily="66" charset="0"/>
              </a:rPr>
              <a:t>Identify and draw horizontal lines				Date</a:t>
            </a:r>
            <a:r>
              <a:rPr lang="en-GB" sz="1400" dirty="0">
                <a:latin typeface="Comic Sans MS" panose="030F0702030302020204" pitchFamily="66" charset="0"/>
              </a:rPr>
              <a:t>:______</a:t>
            </a:r>
          </a:p>
        </p:txBody>
      </p:sp>
    </p:spTree>
    <p:extLst>
      <p:ext uri="{BB962C8B-B14F-4D97-AF65-F5344CB8AC3E}">
        <p14:creationId xmlns:p14="http://schemas.microsoft.com/office/powerpoint/2010/main" val="393148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Step  1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395536" y="168288"/>
            <a:ext cx="80648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u="sng" dirty="0" smtClean="0">
                <a:latin typeface="Comic Sans MS" panose="030F0702030302020204" pitchFamily="66" charset="0"/>
              </a:rPr>
              <a:t>Twist </a:t>
            </a:r>
            <a:r>
              <a:rPr lang="en-GB" sz="1400" u="sng" dirty="0">
                <a:latin typeface="Comic Sans MS" panose="030F0702030302020204" pitchFamily="66" charset="0"/>
              </a:rPr>
              <a:t>it:  </a:t>
            </a:r>
            <a:r>
              <a:rPr lang="en-GB" sz="1400" u="sng" dirty="0" smtClean="0">
                <a:latin typeface="Comic Sans MS" panose="030F0702030302020204" pitchFamily="66" charset="0"/>
              </a:rPr>
              <a:t>Identify and draw horizontal lines				Date</a:t>
            </a:r>
            <a:r>
              <a:rPr lang="en-GB" sz="1400" dirty="0">
                <a:latin typeface="Comic Sans MS" panose="030F0702030302020204" pitchFamily="66" charset="0"/>
              </a:rPr>
              <a:t>:______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62" y="1062037"/>
            <a:ext cx="7000875" cy="473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64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Step 1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395536" y="168288"/>
            <a:ext cx="80648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u="sng" dirty="0" smtClean="0">
                <a:latin typeface="Comic Sans MS" panose="030F0702030302020204" pitchFamily="66" charset="0"/>
              </a:rPr>
              <a:t>Explore </a:t>
            </a:r>
            <a:r>
              <a:rPr lang="en-GB" sz="1400" u="sng" dirty="0">
                <a:latin typeface="Comic Sans MS" panose="030F0702030302020204" pitchFamily="66" charset="0"/>
              </a:rPr>
              <a:t>it:  </a:t>
            </a:r>
            <a:r>
              <a:rPr lang="en-GB" sz="1400" u="sng" dirty="0" smtClean="0">
                <a:latin typeface="Comic Sans MS" panose="030F0702030302020204" pitchFamily="66" charset="0"/>
              </a:rPr>
              <a:t>Identify and draw horizontal lines			Date</a:t>
            </a:r>
            <a:r>
              <a:rPr lang="en-GB" sz="1400" dirty="0">
                <a:latin typeface="Comic Sans MS" panose="030F0702030302020204" pitchFamily="66" charset="0"/>
              </a:rPr>
              <a:t>:______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6424" y="1182510"/>
            <a:ext cx="2647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Explain which is different.</a:t>
            </a:r>
            <a:endParaRPr lang="en-GB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3843" y="812800"/>
            <a:ext cx="3400425" cy="554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58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Step 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GB" dirty="0"/>
              <a:t>identify and draw </a:t>
            </a:r>
            <a:r>
              <a:rPr lang="en-GB" dirty="0" smtClean="0"/>
              <a:t>vertical </a:t>
            </a:r>
            <a:r>
              <a:rPr lang="en-GB" dirty="0"/>
              <a:t>lines</a:t>
            </a:r>
            <a:br>
              <a:rPr lang="en-GB" dirty="0"/>
            </a:b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Step 2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876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1842</TotalTime>
  <Words>620</Words>
  <Application>Microsoft Office PowerPoint</Application>
  <PresentationFormat>On-screen Show (4:3)</PresentationFormat>
  <Paragraphs>110</Paragraphs>
  <Slides>35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Calibri</vt:lpstr>
      <vt:lpstr>Comic Sans MS</vt:lpstr>
      <vt:lpstr>Roboto</vt:lpstr>
      <vt:lpstr>Office Theme</vt:lpstr>
      <vt:lpstr>PowerPoint Presentation</vt:lpstr>
      <vt:lpstr>Elicitation</vt:lpstr>
      <vt:lpstr>Teach it: Different types of lines</vt:lpstr>
      <vt:lpstr>Step 1</vt:lpstr>
      <vt:lpstr>PowerPoint Presentation</vt:lpstr>
      <vt:lpstr>PowerPoint Presentation</vt:lpstr>
      <vt:lpstr>PowerPoint Presentation</vt:lpstr>
      <vt:lpstr>PowerPoint Presentation</vt:lpstr>
      <vt:lpstr>Step 2</vt:lpstr>
      <vt:lpstr>PowerPoint Presentation</vt:lpstr>
      <vt:lpstr>PowerPoint Presentation</vt:lpstr>
      <vt:lpstr>PowerPoint Presentation</vt:lpstr>
      <vt:lpstr>PowerPoint Presentation</vt:lpstr>
      <vt:lpstr>Teach it: Parallel and perpendicular lines</vt:lpstr>
      <vt:lpstr>Step 3</vt:lpstr>
      <vt:lpstr>PowerPoint Presentation</vt:lpstr>
      <vt:lpstr>PowerPoint Presentation</vt:lpstr>
      <vt:lpstr>PowerPoint Presentation</vt:lpstr>
      <vt:lpstr>PowerPoint Presentation</vt:lpstr>
      <vt:lpstr>Step 4</vt:lpstr>
      <vt:lpstr>PowerPoint Presentation</vt:lpstr>
      <vt:lpstr>PowerPoint Presentation</vt:lpstr>
      <vt:lpstr>PowerPoint Presentation</vt:lpstr>
      <vt:lpstr>PowerPoint Presentation</vt:lpstr>
      <vt:lpstr>Step 5</vt:lpstr>
      <vt:lpstr>PowerPoint Presentation</vt:lpstr>
      <vt:lpstr>PowerPoint Presentation</vt:lpstr>
      <vt:lpstr>PowerPoint Presentation</vt:lpstr>
      <vt:lpstr>PowerPoint Presentation</vt:lpstr>
      <vt:lpstr>Step 6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C McCarron</cp:lastModifiedBy>
  <cp:revision>96</cp:revision>
  <dcterms:created xsi:type="dcterms:W3CDTF">2020-02-03T14:14:49Z</dcterms:created>
  <dcterms:modified xsi:type="dcterms:W3CDTF">2020-04-09T13:18:31Z</dcterms:modified>
</cp:coreProperties>
</file>