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59" r:id="rId4"/>
    <p:sldId id="265" r:id="rId5"/>
    <p:sldId id="257" r:id="rId6"/>
    <p:sldId id="260" r:id="rId7"/>
    <p:sldId id="262" r:id="rId8"/>
    <p:sldId id="263" r:id="rId9"/>
    <p:sldId id="264"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051" autoAdjust="0"/>
    <p:restoredTop sz="94660"/>
  </p:normalViewPr>
  <p:slideViewPr>
    <p:cSldViewPr snapToGrid="0" snapToObjects="1">
      <p:cViewPr varScale="1">
        <p:scale>
          <a:sx n="70" d="100"/>
          <a:sy n="70" d="100"/>
        </p:scale>
        <p:origin x="1608"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68A87BA8-EE05-5B47-AA8E-5C40480EF833}" type="datetimeFigureOut">
              <a:rPr lang="en-US" smtClean="0"/>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004220-09CD-BB40-9D4B-3D471FD52072}" type="slidenum">
              <a:rPr lang="en-US" smtClean="0"/>
              <a:t>‹#›</a:t>
            </a:fld>
            <a:endParaRPr lang="en-US"/>
          </a:p>
        </p:txBody>
      </p:sp>
    </p:spTree>
    <p:extLst>
      <p:ext uri="{BB962C8B-B14F-4D97-AF65-F5344CB8AC3E}">
        <p14:creationId xmlns:p14="http://schemas.microsoft.com/office/powerpoint/2010/main" val="2776277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68A87BA8-EE05-5B47-AA8E-5C40480EF833}" type="datetimeFigureOut">
              <a:rPr lang="en-US" smtClean="0"/>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004220-09CD-BB40-9D4B-3D471FD52072}" type="slidenum">
              <a:rPr lang="en-US" smtClean="0"/>
              <a:t>‹#›</a:t>
            </a:fld>
            <a:endParaRPr lang="en-US"/>
          </a:p>
        </p:txBody>
      </p:sp>
    </p:spTree>
    <p:extLst>
      <p:ext uri="{BB962C8B-B14F-4D97-AF65-F5344CB8AC3E}">
        <p14:creationId xmlns:p14="http://schemas.microsoft.com/office/powerpoint/2010/main" val="37275565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68A87BA8-EE05-5B47-AA8E-5C40480EF833}" type="datetimeFigureOut">
              <a:rPr lang="en-US" smtClean="0"/>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004220-09CD-BB40-9D4B-3D471FD52072}" type="slidenum">
              <a:rPr lang="en-US" smtClean="0"/>
              <a:t>‹#›</a:t>
            </a:fld>
            <a:endParaRPr lang="en-US"/>
          </a:p>
        </p:txBody>
      </p:sp>
    </p:spTree>
    <p:extLst>
      <p:ext uri="{BB962C8B-B14F-4D97-AF65-F5344CB8AC3E}">
        <p14:creationId xmlns:p14="http://schemas.microsoft.com/office/powerpoint/2010/main" val="2277172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68A87BA8-EE05-5B47-AA8E-5C40480EF833}" type="datetimeFigureOut">
              <a:rPr lang="en-US" smtClean="0"/>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004220-09CD-BB40-9D4B-3D471FD52072}" type="slidenum">
              <a:rPr lang="en-US" smtClean="0"/>
              <a:t>‹#›</a:t>
            </a:fld>
            <a:endParaRPr lang="en-US"/>
          </a:p>
        </p:txBody>
      </p:sp>
    </p:spTree>
    <p:extLst>
      <p:ext uri="{BB962C8B-B14F-4D97-AF65-F5344CB8AC3E}">
        <p14:creationId xmlns:p14="http://schemas.microsoft.com/office/powerpoint/2010/main" val="1803158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68A87BA8-EE05-5B47-AA8E-5C40480EF833}" type="datetimeFigureOut">
              <a:rPr lang="en-US" smtClean="0"/>
              <a:t>4/27/2020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004220-09CD-BB40-9D4B-3D471FD52072}" type="slidenum">
              <a:rPr lang="en-US" smtClean="0"/>
              <a:t>‹#›</a:t>
            </a:fld>
            <a:endParaRPr lang="en-US"/>
          </a:p>
        </p:txBody>
      </p:sp>
    </p:spTree>
    <p:extLst>
      <p:ext uri="{BB962C8B-B14F-4D97-AF65-F5344CB8AC3E}">
        <p14:creationId xmlns:p14="http://schemas.microsoft.com/office/powerpoint/2010/main" val="2646254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68A87BA8-EE05-5B47-AA8E-5C40480EF833}" type="datetimeFigureOut">
              <a:rPr lang="en-US" smtClean="0"/>
              <a:t>4/27/2020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004220-09CD-BB40-9D4B-3D471FD52072}" type="slidenum">
              <a:rPr lang="en-US" smtClean="0"/>
              <a:t>‹#›</a:t>
            </a:fld>
            <a:endParaRPr lang="en-US"/>
          </a:p>
        </p:txBody>
      </p:sp>
    </p:spTree>
    <p:extLst>
      <p:ext uri="{BB962C8B-B14F-4D97-AF65-F5344CB8AC3E}">
        <p14:creationId xmlns:p14="http://schemas.microsoft.com/office/powerpoint/2010/main" val="22608336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68A87BA8-EE05-5B47-AA8E-5C40480EF833}" type="datetimeFigureOut">
              <a:rPr lang="en-US" smtClean="0"/>
              <a:t>4/27/2020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004220-09CD-BB40-9D4B-3D471FD52072}" type="slidenum">
              <a:rPr lang="en-US" smtClean="0"/>
              <a:t>‹#›</a:t>
            </a:fld>
            <a:endParaRPr lang="en-US"/>
          </a:p>
        </p:txBody>
      </p:sp>
    </p:spTree>
    <p:extLst>
      <p:ext uri="{BB962C8B-B14F-4D97-AF65-F5344CB8AC3E}">
        <p14:creationId xmlns:p14="http://schemas.microsoft.com/office/powerpoint/2010/main" val="36335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68A87BA8-EE05-5B47-AA8E-5C40480EF833}" type="datetimeFigureOut">
              <a:rPr lang="en-US" smtClean="0"/>
              <a:t>4/27/2020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004220-09CD-BB40-9D4B-3D471FD52072}" type="slidenum">
              <a:rPr lang="en-US" smtClean="0"/>
              <a:t>‹#›</a:t>
            </a:fld>
            <a:endParaRPr lang="en-US"/>
          </a:p>
        </p:txBody>
      </p:sp>
    </p:spTree>
    <p:extLst>
      <p:ext uri="{BB962C8B-B14F-4D97-AF65-F5344CB8AC3E}">
        <p14:creationId xmlns:p14="http://schemas.microsoft.com/office/powerpoint/2010/main" val="259728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A87BA8-EE05-5B47-AA8E-5C40480EF833}" type="datetimeFigureOut">
              <a:rPr lang="en-US" smtClean="0"/>
              <a:t>4/27/2020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004220-09CD-BB40-9D4B-3D471FD52072}" type="slidenum">
              <a:rPr lang="en-US" smtClean="0"/>
              <a:t>‹#›</a:t>
            </a:fld>
            <a:endParaRPr lang="en-US"/>
          </a:p>
        </p:txBody>
      </p:sp>
    </p:spTree>
    <p:extLst>
      <p:ext uri="{BB962C8B-B14F-4D97-AF65-F5344CB8AC3E}">
        <p14:creationId xmlns:p14="http://schemas.microsoft.com/office/powerpoint/2010/main" val="1443947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68A87BA8-EE05-5B47-AA8E-5C40480EF833}" type="datetimeFigureOut">
              <a:rPr lang="en-US" smtClean="0"/>
              <a:t>4/27/2020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004220-09CD-BB40-9D4B-3D471FD52072}" type="slidenum">
              <a:rPr lang="en-US" smtClean="0"/>
              <a:t>‹#›</a:t>
            </a:fld>
            <a:endParaRPr lang="en-US"/>
          </a:p>
        </p:txBody>
      </p:sp>
    </p:spTree>
    <p:extLst>
      <p:ext uri="{BB962C8B-B14F-4D97-AF65-F5344CB8AC3E}">
        <p14:creationId xmlns:p14="http://schemas.microsoft.com/office/powerpoint/2010/main" val="282290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68A87BA8-EE05-5B47-AA8E-5C40480EF833}" type="datetimeFigureOut">
              <a:rPr lang="en-US" smtClean="0"/>
              <a:t>4/27/2020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004220-09CD-BB40-9D4B-3D471FD52072}" type="slidenum">
              <a:rPr lang="en-US" smtClean="0"/>
              <a:t>‹#›</a:t>
            </a:fld>
            <a:endParaRPr lang="en-US"/>
          </a:p>
        </p:txBody>
      </p:sp>
    </p:spTree>
    <p:extLst>
      <p:ext uri="{BB962C8B-B14F-4D97-AF65-F5344CB8AC3E}">
        <p14:creationId xmlns:p14="http://schemas.microsoft.com/office/powerpoint/2010/main" val="31727490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A87BA8-EE05-5B47-AA8E-5C40480EF833}" type="datetimeFigureOut">
              <a:rPr lang="en-US" smtClean="0"/>
              <a:t>4/27/2020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004220-09CD-BB40-9D4B-3D471FD52072}" type="slidenum">
              <a:rPr lang="en-US" smtClean="0"/>
              <a:t>‹#›</a:t>
            </a:fld>
            <a:endParaRPr lang="en-US"/>
          </a:p>
        </p:txBody>
      </p:sp>
    </p:spTree>
    <p:extLst>
      <p:ext uri="{BB962C8B-B14F-4D97-AF65-F5344CB8AC3E}">
        <p14:creationId xmlns:p14="http://schemas.microsoft.com/office/powerpoint/2010/main" val="39157556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Y6_B3_PP15.jpg"/>
          <p:cNvPicPr>
            <a:picLocks noChangeAspect="1"/>
          </p:cNvPicPr>
          <p:nvPr/>
        </p:nvPicPr>
        <p:blipFill rotWithShape="1">
          <a:blip r:embed="rId2">
            <a:extLst>
              <a:ext uri="{28A0092B-C50C-407E-A947-70E740481C1C}">
                <a14:useLocalDpi xmlns:a14="http://schemas.microsoft.com/office/drawing/2010/main" val="0"/>
              </a:ext>
            </a:extLst>
          </a:blip>
          <a:srcRect l="11940" t="31458" r="22239" b="18506"/>
          <a:stretch/>
        </p:blipFill>
        <p:spPr>
          <a:xfrm>
            <a:off x="1091820" y="450376"/>
            <a:ext cx="8964509" cy="4817661"/>
          </a:xfrm>
          <a:prstGeom prst="rect">
            <a:avLst/>
          </a:prstGeom>
        </p:spPr>
      </p:pic>
    </p:spTree>
    <p:extLst>
      <p:ext uri="{BB962C8B-B14F-4D97-AF65-F5344CB8AC3E}">
        <p14:creationId xmlns:p14="http://schemas.microsoft.com/office/powerpoint/2010/main" val="4147191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Y6_B3_PP153.jpg"/>
          <p:cNvPicPr>
            <a:picLocks noChangeAspect="1"/>
          </p:cNvPicPr>
          <p:nvPr/>
        </p:nvPicPr>
        <p:blipFill rotWithShape="1">
          <a:blip r:embed="rId2">
            <a:extLst>
              <a:ext uri="{28A0092B-C50C-407E-A947-70E740481C1C}">
                <a14:useLocalDpi xmlns:a14="http://schemas.microsoft.com/office/drawing/2010/main" val="0"/>
              </a:ext>
            </a:extLst>
          </a:blip>
          <a:srcRect l="11343" t="14356" r="10746" b="3940"/>
          <a:stretch/>
        </p:blipFill>
        <p:spPr>
          <a:xfrm>
            <a:off x="1037230" y="259308"/>
            <a:ext cx="7124131" cy="5281683"/>
          </a:xfrm>
          <a:prstGeom prst="rect">
            <a:avLst/>
          </a:prstGeom>
        </p:spPr>
      </p:pic>
    </p:spTree>
    <p:extLst>
      <p:ext uri="{BB962C8B-B14F-4D97-AF65-F5344CB8AC3E}">
        <p14:creationId xmlns:p14="http://schemas.microsoft.com/office/powerpoint/2010/main" val="36123186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Y6_B3_PP154.jpg"/>
          <p:cNvPicPr>
            <a:picLocks noChangeAspect="1"/>
          </p:cNvPicPr>
          <p:nvPr/>
        </p:nvPicPr>
        <p:blipFill rotWithShape="1">
          <a:blip r:embed="rId2">
            <a:extLst>
              <a:ext uri="{28A0092B-C50C-407E-A947-70E740481C1C}">
                <a14:useLocalDpi xmlns:a14="http://schemas.microsoft.com/office/drawing/2010/main" val="0"/>
              </a:ext>
            </a:extLst>
          </a:blip>
          <a:srcRect l="11642" t="14568" r="15075" b="9851"/>
          <a:stretch/>
        </p:blipFill>
        <p:spPr>
          <a:xfrm>
            <a:off x="1064525" y="941697"/>
            <a:ext cx="6701052" cy="4885898"/>
          </a:xfrm>
          <a:prstGeom prst="rect">
            <a:avLst/>
          </a:prstGeom>
        </p:spPr>
      </p:pic>
    </p:spTree>
    <p:extLst>
      <p:ext uri="{BB962C8B-B14F-4D97-AF65-F5344CB8AC3E}">
        <p14:creationId xmlns:p14="http://schemas.microsoft.com/office/powerpoint/2010/main" val="3978040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Y6_B3_PP154.jpg"/>
          <p:cNvPicPr>
            <a:picLocks noChangeAspect="1"/>
          </p:cNvPicPr>
          <p:nvPr/>
        </p:nvPicPr>
        <p:blipFill rotWithShape="1">
          <a:blip r:embed="rId2">
            <a:extLst>
              <a:ext uri="{28A0092B-C50C-407E-A947-70E740481C1C}">
                <a14:useLocalDpi xmlns:a14="http://schemas.microsoft.com/office/drawing/2010/main" val="0"/>
              </a:ext>
            </a:extLst>
          </a:blip>
          <a:srcRect l="15523" t="14568" r="15075" b="47642"/>
          <a:stretch/>
        </p:blipFill>
        <p:spPr>
          <a:xfrm>
            <a:off x="1419367" y="232013"/>
            <a:ext cx="6346210" cy="2442948"/>
          </a:xfrm>
          <a:prstGeom prst="rect">
            <a:avLst/>
          </a:prstGeom>
        </p:spPr>
      </p:pic>
      <mc:AlternateContent xmlns:mc="http://schemas.openxmlformats.org/markup-compatibility/2006">
        <mc:Choice xmlns:a14="http://schemas.microsoft.com/office/drawing/2010/main" Requires="a14">
          <p:sp>
            <p:nvSpPr>
              <p:cNvPr id="3" name="TextBox 2"/>
              <p:cNvSpPr txBox="1"/>
              <p:nvPr/>
            </p:nvSpPr>
            <p:spPr>
              <a:xfrm>
                <a:off x="382138" y="2674961"/>
                <a:ext cx="8420668" cy="4162101"/>
              </a:xfrm>
              <a:prstGeom prst="rect">
                <a:avLst/>
              </a:prstGeom>
              <a:noFill/>
            </p:spPr>
            <p:txBody>
              <a:bodyPr wrap="square" rtlCol="0">
                <a:spAutoFit/>
              </a:bodyPr>
              <a:lstStyle/>
              <a:p>
                <a:r>
                  <a:rPr lang="en-GB" sz="2000" b="1" dirty="0" smtClean="0">
                    <a:solidFill>
                      <a:srgbClr val="FF0000"/>
                    </a:solidFill>
                  </a:rPr>
                  <a:t>To work out fractions of amounts, you can draw a bar model like this, or if you understand that then the quickest way would be divide the total amount by the denominator then multiply that answer by the numerator.  That is basically doing what the bar model shows, but quicker.</a:t>
                </a:r>
              </a:p>
              <a:p>
                <a:endParaRPr lang="en-GB" dirty="0"/>
              </a:p>
              <a:p>
                <a:r>
                  <a:rPr lang="en-GB" dirty="0" smtClean="0"/>
                  <a:t>Here’s how:</a:t>
                </a:r>
              </a:p>
              <a:p>
                <a:endParaRPr lang="en-GB" dirty="0"/>
              </a:p>
              <a:p>
                <a:r>
                  <a:rPr lang="en-GB" dirty="0" smtClean="0"/>
                  <a:t>1800 ÷ 9 = 200 (you could use your multiplication knowledge for </a:t>
                </a:r>
                <a:r>
                  <a:rPr lang="en-GB" dirty="0" smtClean="0"/>
                  <a:t>this </a:t>
                </a:r>
                <a:r>
                  <a:rPr lang="en-GB" dirty="0" smtClean="0"/>
                  <a:t>or short division).</a:t>
                </a:r>
              </a:p>
              <a:p>
                <a:r>
                  <a:rPr lang="en-GB" dirty="0" smtClean="0"/>
                  <a:t>200 is </a:t>
                </a:r>
                <a14:m>
                  <m:oMath xmlns:m="http://schemas.openxmlformats.org/officeDocument/2006/math">
                    <m:f>
                      <m:fPr>
                        <m:ctrlPr>
                          <a:rPr lang="en-GB" i="1" smtClean="0">
                            <a:latin typeface="Cambria Math" panose="02040503050406030204" pitchFamily="18" charset="0"/>
                          </a:rPr>
                        </m:ctrlPr>
                      </m:fPr>
                      <m:num>
                        <m:r>
                          <a:rPr lang="en-GB" b="0" i="1" smtClean="0">
                            <a:latin typeface="Cambria Math" panose="02040503050406030204" pitchFamily="18" charset="0"/>
                          </a:rPr>
                          <m:t>1</m:t>
                        </m:r>
                      </m:num>
                      <m:den>
                        <m:r>
                          <a:rPr lang="en-GB" b="0" i="1" smtClean="0">
                            <a:latin typeface="Cambria Math" panose="02040503050406030204" pitchFamily="18" charset="0"/>
                          </a:rPr>
                          <m:t>9</m:t>
                        </m:r>
                      </m:den>
                    </m:f>
                  </m:oMath>
                </a14:m>
                <a:r>
                  <a:rPr lang="en-GB" dirty="0" smtClean="0"/>
                  <a:t> of 1800.</a:t>
                </a:r>
              </a:p>
              <a:p>
                <a:r>
                  <a:rPr lang="en-GB" dirty="0" smtClean="0"/>
                  <a:t>But we want to know what </a:t>
                </a:r>
                <a14:m>
                  <m:oMath xmlns:m="http://schemas.openxmlformats.org/officeDocument/2006/math">
                    <m:f>
                      <m:fPr>
                        <m:ctrlPr>
                          <a:rPr lang="en-GB" i="1" smtClean="0">
                            <a:solidFill>
                              <a:prstClr val="black"/>
                            </a:solidFill>
                            <a:latin typeface="Cambria Math" panose="02040503050406030204" pitchFamily="18" charset="0"/>
                          </a:rPr>
                        </m:ctrlPr>
                      </m:fPr>
                      <m:num>
                        <m:r>
                          <a:rPr lang="en-GB" b="0" i="1" smtClean="0">
                            <a:solidFill>
                              <a:prstClr val="black"/>
                            </a:solidFill>
                            <a:latin typeface="Cambria Math" panose="02040503050406030204" pitchFamily="18" charset="0"/>
                          </a:rPr>
                          <m:t>4</m:t>
                        </m:r>
                      </m:num>
                      <m:den>
                        <m:r>
                          <a:rPr lang="en-GB" b="0" i="1" smtClean="0">
                            <a:solidFill>
                              <a:prstClr val="black"/>
                            </a:solidFill>
                            <a:latin typeface="Cambria Math" panose="02040503050406030204" pitchFamily="18" charset="0"/>
                          </a:rPr>
                          <m:t>9</m:t>
                        </m:r>
                      </m:den>
                    </m:f>
                  </m:oMath>
                </a14:m>
                <a:r>
                  <a:rPr lang="en-GB" dirty="0" smtClean="0"/>
                  <a:t> is so we need to multiply 200 by 4:</a:t>
                </a:r>
              </a:p>
              <a:p>
                <a:r>
                  <a:rPr lang="en-GB" dirty="0" smtClean="0"/>
                  <a:t>200 x 4 = 800 so </a:t>
                </a:r>
                <a14:m>
                  <m:oMath xmlns:m="http://schemas.openxmlformats.org/officeDocument/2006/math">
                    <m:f>
                      <m:fPr>
                        <m:ctrlPr>
                          <a:rPr lang="en-GB" i="1">
                            <a:solidFill>
                              <a:prstClr val="black"/>
                            </a:solidFill>
                            <a:latin typeface="Cambria Math" panose="02040503050406030204" pitchFamily="18" charset="0"/>
                          </a:rPr>
                        </m:ctrlPr>
                      </m:fPr>
                      <m:num>
                        <m:r>
                          <a:rPr lang="en-GB" b="0" i="1" smtClean="0">
                            <a:solidFill>
                              <a:prstClr val="black"/>
                            </a:solidFill>
                            <a:latin typeface="Cambria Math" panose="02040503050406030204" pitchFamily="18" charset="0"/>
                          </a:rPr>
                          <m:t>4</m:t>
                        </m:r>
                      </m:num>
                      <m:den>
                        <m:r>
                          <a:rPr lang="en-GB" b="0" i="1" smtClean="0">
                            <a:solidFill>
                              <a:prstClr val="black"/>
                            </a:solidFill>
                            <a:latin typeface="Cambria Math" panose="02040503050406030204" pitchFamily="18" charset="0"/>
                          </a:rPr>
                          <m:t>9</m:t>
                        </m:r>
                      </m:den>
                    </m:f>
                  </m:oMath>
                </a14:m>
                <a:r>
                  <a:rPr lang="en-GB" dirty="0" smtClean="0"/>
                  <a:t> of 1800 = 800</a:t>
                </a:r>
              </a:p>
              <a:p>
                <a:endParaRPr lang="en-GB" dirty="0"/>
              </a:p>
              <a:p>
                <a:endParaRPr lang="en-GB" dirty="0"/>
              </a:p>
            </p:txBody>
          </p:sp>
        </mc:Choice>
        <mc:Fallback>
          <p:sp>
            <p:nvSpPr>
              <p:cNvPr id="3" name="TextBox 2"/>
              <p:cNvSpPr txBox="1">
                <a:spLocks noRot="1" noChangeAspect="1" noMove="1" noResize="1" noEditPoints="1" noAdjustHandles="1" noChangeArrowheads="1" noChangeShapeType="1" noTextEdit="1"/>
              </p:cNvSpPr>
              <p:nvPr/>
            </p:nvSpPr>
            <p:spPr>
              <a:xfrm>
                <a:off x="382138" y="2674961"/>
                <a:ext cx="8420668" cy="4162101"/>
              </a:xfrm>
              <a:prstGeom prst="rect">
                <a:avLst/>
              </a:prstGeom>
              <a:blipFill rotWithShape="0">
                <a:blip r:embed="rId3"/>
                <a:stretch>
                  <a:fillRect l="-797" t="-878" r="-1014"/>
                </a:stretch>
              </a:blipFill>
            </p:spPr>
            <p:txBody>
              <a:bodyPr/>
              <a:lstStyle/>
              <a:p>
                <a:r>
                  <a:rPr lang="en-GB">
                    <a:noFill/>
                  </a:rPr>
                  <a:t> </a:t>
                </a:r>
              </a:p>
            </p:txBody>
          </p:sp>
        </mc:Fallback>
      </mc:AlternateContent>
    </p:spTree>
    <p:extLst>
      <p:ext uri="{BB962C8B-B14F-4D97-AF65-F5344CB8AC3E}">
        <p14:creationId xmlns:p14="http://schemas.microsoft.com/office/powerpoint/2010/main" val="2356011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Y6_B3_PP152.jpg"/>
          <p:cNvPicPr>
            <a:picLocks noChangeAspect="1"/>
          </p:cNvPicPr>
          <p:nvPr/>
        </p:nvPicPr>
        <p:blipFill rotWithShape="1">
          <a:blip r:embed="rId2">
            <a:extLst>
              <a:ext uri="{28A0092B-C50C-407E-A947-70E740481C1C}">
                <a14:useLocalDpi xmlns:a14="http://schemas.microsoft.com/office/drawing/2010/main" val="0"/>
              </a:ext>
            </a:extLst>
          </a:blip>
          <a:srcRect l="11642" t="9712" r="16418" b="3727"/>
          <a:stretch/>
        </p:blipFill>
        <p:spPr>
          <a:xfrm>
            <a:off x="900752" y="0"/>
            <a:ext cx="7260609" cy="6176036"/>
          </a:xfrm>
          <a:prstGeom prst="rect">
            <a:avLst/>
          </a:prstGeom>
        </p:spPr>
      </p:pic>
      <p:sp>
        <p:nvSpPr>
          <p:cNvPr id="3" name="TextBox 2"/>
          <p:cNvSpPr txBox="1"/>
          <p:nvPr/>
        </p:nvSpPr>
        <p:spPr>
          <a:xfrm>
            <a:off x="0" y="-1"/>
            <a:ext cx="2498501" cy="369332"/>
          </a:xfrm>
          <a:prstGeom prst="rect">
            <a:avLst/>
          </a:prstGeom>
          <a:solidFill>
            <a:schemeClr val="bg1"/>
          </a:solidFill>
        </p:spPr>
        <p:txBody>
          <a:bodyPr wrap="square" rtlCol="0">
            <a:spAutoFit/>
          </a:bodyPr>
          <a:lstStyle/>
          <a:p>
            <a:r>
              <a:rPr lang="en-GB" dirty="0" smtClean="0">
                <a:solidFill>
                  <a:srgbClr val="00B0F0"/>
                </a:solidFill>
                <a:latin typeface="Impact" panose="020B0806030902050204" pitchFamily="34" charset="0"/>
              </a:rPr>
              <a:t>DO IT!</a:t>
            </a:r>
            <a:endParaRPr lang="en-GB" dirty="0">
              <a:solidFill>
                <a:srgbClr val="00B0F0"/>
              </a:solidFill>
              <a:latin typeface="Impact" panose="020B0806030902050204" pitchFamily="34" charset="0"/>
            </a:endParaRPr>
          </a:p>
        </p:txBody>
      </p:sp>
    </p:spTree>
    <p:extLst>
      <p:ext uri="{BB962C8B-B14F-4D97-AF65-F5344CB8AC3E}">
        <p14:creationId xmlns:p14="http://schemas.microsoft.com/office/powerpoint/2010/main" val="40303343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Y6_B3_PP155.jpg"/>
          <p:cNvPicPr>
            <a:picLocks noChangeAspect="1"/>
          </p:cNvPicPr>
          <p:nvPr/>
        </p:nvPicPr>
        <p:blipFill rotWithShape="1">
          <a:blip r:embed="rId2">
            <a:extLst>
              <a:ext uri="{28A0092B-C50C-407E-A947-70E740481C1C}">
                <a14:useLocalDpi xmlns:a14="http://schemas.microsoft.com/office/drawing/2010/main" val="0"/>
              </a:ext>
            </a:extLst>
          </a:blip>
          <a:srcRect l="11344" t="1" r="11492" b="50175"/>
          <a:stretch/>
        </p:blipFill>
        <p:spPr>
          <a:xfrm>
            <a:off x="1037230" y="1"/>
            <a:ext cx="7055892" cy="3220872"/>
          </a:xfrm>
          <a:prstGeom prst="rect">
            <a:avLst/>
          </a:prstGeom>
        </p:spPr>
      </p:pic>
      <p:sp>
        <p:nvSpPr>
          <p:cNvPr id="3" name="TextBox 2"/>
          <p:cNvSpPr txBox="1"/>
          <p:nvPr/>
        </p:nvSpPr>
        <p:spPr>
          <a:xfrm>
            <a:off x="450376" y="4176215"/>
            <a:ext cx="7642746" cy="1200329"/>
          </a:xfrm>
          <a:prstGeom prst="rect">
            <a:avLst/>
          </a:prstGeom>
          <a:noFill/>
        </p:spPr>
        <p:txBody>
          <a:bodyPr wrap="square" rtlCol="0">
            <a:spAutoFit/>
          </a:bodyPr>
          <a:lstStyle/>
          <a:p>
            <a:r>
              <a:rPr lang="en-GB" sz="2400" b="1" dirty="0" smtClean="0">
                <a:solidFill>
                  <a:srgbClr val="FF0000"/>
                </a:solidFill>
              </a:rPr>
              <a:t>Gary says that there are 160 juniors because 480 ÷ 3 = 160.</a:t>
            </a:r>
          </a:p>
          <a:p>
            <a:endParaRPr lang="en-GB" sz="2400" b="1" dirty="0">
              <a:solidFill>
                <a:srgbClr val="FF0000"/>
              </a:solidFill>
            </a:endParaRPr>
          </a:p>
          <a:p>
            <a:r>
              <a:rPr lang="en-GB" sz="2400" b="1" dirty="0" smtClean="0">
                <a:solidFill>
                  <a:srgbClr val="FF0000"/>
                </a:solidFill>
              </a:rPr>
              <a:t>Is he correct?  Explain your answer.</a:t>
            </a:r>
            <a:endParaRPr lang="en-GB" sz="2400" b="1" dirty="0">
              <a:solidFill>
                <a:srgbClr val="FF0000"/>
              </a:solidFill>
            </a:endParaRPr>
          </a:p>
        </p:txBody>
      </p:sp>
      <mc:AlternateContent xmlns:mc="http://schemas.openxmlformats.org/markup-compatibility/2006" xmlns:a14="http://schemas.microsoft.com/office/drawing/2010/main">
        <mc:Choice Requires="a14">
          <p:sp>
            <p:nvSpPr>
              <p:cNvPr id="4" name="TextBox 3"/>
              <p:cNvSpPr txBox="1"/>
              <p:nvPr/>
            </p:nvSpPr>
            <p:spPr>
              <a:xfrm>
                <a:off x="6646460" y="928048"/>
                <a:ext cx="2306471"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a:fld id="{1134FA25-C031-40F2-AD43-68B1D22A7E19}" type="mathplaceholder">
                        <a:rPr lang="en-GB" i="1" smtClean="0">
                          <a:latin typeface="Cambria Math" panose="02040503050406030204" pitchFamily="18" charset="0"/>
                        </a:rPr>
                        <a:t>Type equation here.</a:t>
                      </a:fld>
                    </m:oMath>
                  </m:oMathPara>
                </a14:m>
                <a:endParaRPr lang="en-GB" dirty="0"/>
              </a:p>
            </p:txBody>
          </p:sp>
        </mc:Choice>
        <mc:Fallback xmlns="">
          <p:sp>
            <p:nvSpPr>
              <p:cNvPr id="4" name="TextBox 3"/>
              <p:cNvSpPr txBox="1">
                <a:spLocks noRot="1" noChangeAspect="1" noMove="1" noResize="1" noEditPoints="1" noAdjustHandles="1" noChangeArrowheads="1" noChangeShapeType="1" noTextEdit="1"/>
              </p:cNvSpPr>
              <p:nvPr/>
            </p:nvSpPr>
            <p:spPr>
              <a:xfrm>
                <a:off x="6646460" y="928048"/>
                <a:ext cx="2306471" cy="369332"/>
              </a:xfrm>
              <a:prstGeom prst="rect">
                <a:avLst/>
              </a:prstGeom>
              <a:blipFill rotWithShape="0">
                <a:blip r:embed="rId3"/>
                <a:stretch>
                  <a:fillRect b="-11475"/>
                </a:stretch>
              </a:blipFill>
            </p:spPr>
            <p:txBody>
              <a:bodyPr/>
              <a:lstStyle/>
              <a:p>
                <a:r>
                  <a:rPr lang="en-GB">
                    <a:noFill/>
                  </a:rPr>
                  <a:t> </a:t>
                </a:r>
              </a:p>
            </p:txBody>
          </p:sp>
        </mc:Fallback>
      </mc:AlternateContent>
      <p:sp>
        <p:nvSpPr>
          <p:cNvPr id="6" name="TextBox 5"/>
          <p:cNvSpPr txBox="1"/>
          <p:nvPr/>
        </p:nvSpPr>
        <p:spPr>
          <a:xfrm>
            <a:off x="0" y="-1"/>
            <a:ext cx="2498501" cy="369332"/>
          </a:xfrm>
          <a:prstGeom prst="rect">
            <a:avLst/>
          </a:prstGeom>
          <a:solidFill>
            <a:schemeClr val="bg1"/>
          </a:solidFill>
        </p:spPr>
        <p:txBody>
          <a:bodyPr wrap="square" rtlCol="0">
            <a:spAutoFit/>
          </a:bodyPr>
          <a:lstStyle/>
          <a:p>
            <a:r>
              <a:rPr lang="en-GB" dirty="0" smtClean="0">
                <a:solidFill>
                  <a:srgbClr val="00B0F0"/>
                </a:solidFill>
                <a:latin typeface="Impact" panose="020B0806030902050204" pitchFamily="34" charset="0"/>
              </a:rPr>
              <a:t>TWIST IT!</a:t>
            </a:r>
            <a:endParaRPr lang="en-GB" dirty="0">
              <a:solidFill>
                <a:srgbClr val="00B0F0"/>
              </a:solidFill>
              <a:latin typeface="Impact" panose="020B0806030902050204" pitchFamily="34" charset="0"/>
            </a:endParaRPr>
          </a:p>
        </p:txBody>
      </p:sp>
    </p:spTree>
    <p:extLst>
      <p:ext uri="{BB962C8B-B14F-4D97-AF65-F5344CB8AC3E}">
        <p14:creationId xmlns:p14="http://schemas.microsoft.com/office/powerpoint/2010/main" val="824884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Y6_B3_PP157.jpg"/>
          <p:cNvPicPr>
            <a:picLocks noChangeAspect="1"/>
          </p:cNvPicPr>
          <p:nvPr/>
        </p:nvPicPr>
        <p:blipFill rotWithShape="1">
          <a:blip r:embed="rId2">
            <a:extLst>
              <a:ext uri="{28A0092B-C50C-407E-A947-70E740481C1C}">
                <a14:useLocalDpi xmlns:a14="http://schemas.microsoft.com/office/drawing/2010/main" val="0"/>
              </a:ext>
            </a:extLst>
          </a:blip>
          <a:srcRect l="11193" t="10767" r="11941" b="8796"/>
          <a:stretch/>
        </p:blipFill>
        <p:spPr>
          <a:xfrm>
            <a:off x="1023582" y="696036"/>
            <a:ext cx="7028597" cy="5199797"/>
          </a:xfrm>
          <a:prstGeom prst="rect">
            <a:avLst/>
          </a:prstGeom>
        </p:spPr>
      </p:pic>
      <p:sp>
        <p:nvSpPr>
          <p:cNvPr id="3" name="TextBox 2"/>
          <p:cNvSpPr txBox="1"/>
          <p:nvPr/>
        </p:nvSpPr>
        <p:spPr>
          <a:xfrm>
            <a:off x="0" y="-1"/>
            <a:ext cx="2498501" cy="369332"/>
          </a:xfrm>
          <a:prstGeom prst="rect">
            <a:avLst/>
          </a:prstGeom>
          <a:solidFill>
            <a:schemeClr val="bg1"/>
          </a:solidFill>
        </p:spPr>
        <p:txBody>
          <a:bodyPr wrap="square" rtlCol="0">
            <a:spAutoFit/>
          </a:bodyPr>
          <a:lstStyle/>
          <a:p>
            <a:r>
              <a:rPr lang="en-GB" dirty="0" smtClean="0">
                <a:solidFill>
                  <a:srgbClr val="00B0F0"/>
                </a:solidFill>
                <a:latin typeface="Impact" panose="020B0806030902050204" pitchFamily="34" charset="0"/>
              </a:rPr>
              <a:t>EXPLORE IT!</a:t>
            </a:r>
            <a:endParaRPr lang="en-GB" dirty="0">
              <a:solidFill>
                <a:srgbClr val="00B0F0"/>
              </a:solidFill>
              <a:latin typeface="Impact" panose="020B0806030902050204" pitchFamily="34" charset="0"/>
            </a:endParaRPr>
          </a:p>
        </p:txBody>
      </p:sp>
    </p:spTree>
    <p:extLst>
      <p:ext uri="{BB962C8B-B14F-4D97-AF65-F5344CB8AC3E}">
        <p14:creationId xmlns:p14="http://schemas.microsoft.com/office/powerpoint/2010/main" val="23942788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Y6_B3_PP158.jpg"/>
          <p:cNvPicPr>
            <a:picLocks noChangeAspect="1"/>
          </p:cNvPicPr>
          <p:nvPr/>
        </p:nvPicPr>
        <p:blipFill rotWithShape="1">
          <a:blip r:embed="rId2">
            <a:extLst>
              <a:ext uri="{28A0092B-C50C-407E-A947-70E740481C1C}">
                <a14:useLocalDpi xmlns:a14="http://schemas.microsoft.com/office/drawing/2010/main" val="0"/>
              </a:ext>
            </a:extLst>
          </a:blip>
          <a:srcRect l="11492" t="14145" r="16418" b="12595"/>
          <a:stretch/>
        </p:blipFill>
        <p:spPr>
          <a:xfrm>
            <a:off x="1050878" y="914400"/>
            <a:ext cx="6591868" cy="4735773"/>
          </a:xfrm>
          <a:prstGeom prst="rect">
            <a:avLst/>
          </a:prstGeom>
        </p:spPr>
      </p:pic>
      <p:sp>
        <p:nvSpPr>
          <p:cNvPr id="3" name="TextBox 2"/>
          <p:cNvSpPr txBox="1"/>
          <p:nvPr/>
        </p:nvSpPr>
        <p:spPr>
          <a:xfrm>
            <a:off x="0" y="-1"/>
            <a:ext cx="2498501" cy="369332"/>
          </a:xfrm>
          <a:prstGeom prst="rect">
            <a:avLst/>
          </a:prstGeom>
          <a:solidFill>
            <a:schemeClr val="bg1"/>
          </a:solidFill>
        </p:spPr>
        <p:txBody>
          <a:bodyPr wrap="square" rtlCol="0">
            <a:spAutoFit/>
          </a:bodyPr>
          <a:lstStyle/>
          <a:p>
            <a:r>
              <a:rPr lang="en-GB" dirty="0" smtClean="0">
                <a:solidFill>
                  <a:srgbClr val="00B0F0"/>
                </a:solidFill>
                <a:latin typeface="Impact" panose="020B0806030902050204" pitchFamily="34" charset="0"/>
              </a:rPr>
              <a:t>EXPLORE IT!</a:t>
            </a:r>
            <a:endParaRPr lang="en-GB" dirty="0">
              <a:solidFill>
                <a:srgbClr val="00B0F0"/>
              </a:solidFill>
              <a:latin typeface="Impact" panose="020B0806030902050204" pitchFamily="34" charset="0"/>
            </a:endParaRPr>
          </a:p>
        </p:txBody>
      </p:sp>
    </p:spTree>
    <p:extLst>
      <p:ext uri="{BB962C8B-B14F-4D97-AF65-F5344CB8AC3E}">
        <p14:creationId xmlns:p14="http://schemas.microsoft.com/office/powerpoint/2010/main" val="32622937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Y6_B3_PP159.jpg"/>
          <p:cNvPicPr>
            <a:picLocks noChangeAspect="1"/>
          </p:cNvPicPr>
          <p:nvPr/>
        </p:nvPicPr>
        <p:blipFill rotWithShape="1">
          <a:blip r:embed="rId2">
            <a:extLst>
              <a:ext uri="{28A0092B-C50C-407E-A947-70E740481C1C}">
                <a14:useLocalDpi xmlns:a14="http://schemas.microsoft.com/office/drawing/2010/main" val="0"/>
              </a:ext>
            </a:extLst>
          </a:blip>
          <a:srcRect l="11343" t="15201" r="21493" b="8373"/>
          <a:stretch/>
        </p:blipFill>
        <p:spPr>
          <a:xfrm>
            <a:off x="1037230" y="982639"/>
            <a:ext cx="6141492" cy="4940489"/>
          </a:xfrm>
          <a:prstGeom prst="rect">
            <a:avLst/>
          </a:prstGeom>
        </p:spPr>
      </p:pic>
      <p:sp>
        <p:nvSpPr>
          <p:cNvPr id="3" name="TextBox 2"/>
          <p:cNvSpPr txBox="1"/>
          <p:nvPr/>
        </p:nvSpPr>
        <p:spPr>
          <a:xfrm>
            <a:off x="0" y="-1"/>
            <a:ext cx="2498501" cy="369332"/>
          </a:xfrm>
          <a:prstGeom prst="rect">
            <a:avLst/>
          </a:prstGeom>
          <a:solidFill>
            <a:schemeClr val="bg1"/>
          </a:solidFill>
        </p:spPr>
        <p:txBody>
          <a:bodyPr wrap="square" rtlCol="0">
            <a:spAutoFit/>
          </a:bodyPr>
          <a:lstStyle/>
          <a:p>
            <a:r>
              <a:rPr lang="en-GB" dirty="0" smtClean="0">
                <a:solidFill>
                  <a:srgbClr val="00B0F0"/>
                </a:solidFill>
                <a:latin typeface="Impact" panose="020B0806030902050204" pitchFamily="34" charset="0"/>
              </a:rPr>
              <a:t>EXPLORE IT!</a:t>
            </a:r>
            <a:endParaRPr lang="en-GB" dirty="0">
              <a:solidFill>
                <a:srgbClr val="00B0F0"/>
              </a:solidFill>
              <a:latin typeface="Impact" panose="020B0806030902050204" pitchFamily="34" charset="0"/>
            </a:endParaRPr>
          </a:p>
        </p:txBody>
      </p:sp>
    </p:spTree>
    <p:extLst>
      <p:ext uri="{BB962C8B-B14F-4D97-AF65-F5344CB8AC3E}">
        <p14:creationId xmlns:p14="http://schemas.microsoft.com/office/powerpoint/2010/main" val="20609461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22</TotalTime>
  <Words>119</Words>
  <Application>Microsoft Office PowerPoint</Application>
  <PresentationFormat>On-screen Show (4:3)</PresentationFormat>
  <Paragraphs>17</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Cambria Math</vt:lpstr>
      <vt:lpstr>Impact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Catherine Clarke</dc:creator>
  <cp:lastModifiedBy>J Weinberger</cp:lastModifiedBy>
  <cp:revision>23</cp:revision>
  <dcterms:created xsi:type="dcterms:W3CDTF">2019-07-05T11:02:13Z</dcterms:created>
  <dcterms:modified xsi:type="dcterms:W3CDTF">2020-04-27T17:01:34Z</dcterms:modified>
</cp:coreProperties>
</file>