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59" r:id="rId3"/>
    <p:sldId id="260" r:id="rId4"/>
    <p:sldId id="257" r:id="rId5"/>
    <p:sldId id="261" r:id="rId6"/>
    <p:sldId id="265" r:id="rId7"/>
    <p:sldId id="268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6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6_B3_PP32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73" t="15623" r="27612" b="5206"/>
          <a:stretch/>
        </p:blipFill>
        <p:spPr>
          <a:xfrm>
            <a:off x="1405719" y="1009934"/>
            <a:ext cx="5213446" cy="51179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5785" y="95534"/>
                <a:ext cx="82568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Put</a:t>
                </a:r>
                <a14:m>
                  <m:oMath xmlns:m="http://schemas.openxmlformats.org/officeDocument/2006/math">
                    <m:r>
                      <a:rPr lang="en-GB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 b="0" i="0" dirty="0" smtClean="0">
                        <a:latin typeface="Cambria Math" panose="02040503050406030204" pitchFamily="18" charset="0"/>
                      </a:rPr>
                      <m:t>either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 &gt;</m:t>
                    </m:r>
                  </m:oMath>
                </a14:m>
                <a:r>
                  <a:rPr lang="en-GB" dirty="0" smtClean="0"/>
                  <a:t> between these pairs of fractions.  </a:t>
                </a:r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85" y="95534"/>
                <a:ext cx="825689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665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3405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6_B3_PP34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39" t="16257" r="13283" b="8162"/>
          <a:stretch/>
        </p:blipFill>
        <p:spPr>
          <a:xfrm>
            <a:off x="1119116" y="368490"/>
            <a:ext cx="6810233" cy="488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6_B3_PP35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92" t="13301" r="10597" b="4995"/>
          <a:stretch/>
        </p:blipFill>
        <p:spPr>
          <a:xfrm>
            <a:off x="955344" y="313898"/>
            <a:ext cx="7124131" cy="528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95785" y="0"/>
                <a:ext cx="8256896" cy="7483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To compare different fractions, we either need to draw a bar (or pizza) model OR convert the fractions so they have the same denominator (are divided into the same size pieces).</a:t>
                </a:r>
              </a:p>
              <a:p>
                <a:endParaRPr lang="en-GB" dirty="0"/>
              </a:p>
              <a:p>
                <a:r>
                  <a:rPr lang="en-GB" dirty="0" smtClean="0"/>
                  <a:t>For example:</a:t>
                </a:r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r>
                  <a:rPr lang="en-GB" dirty="0" smtClean="0"/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Draw a bar model (the bars should be the same size and the pieces equal):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endParaRPr lang="en-GB" dirty="0"/>
              </a:p>
              <a:p>
                <a:endParaRPr lang="en-GB" dirty="0" smtClean="0"/>
              </a:p>
              <a:p>
                <a:r>
                  <a:rPr lang="en-GB" dirty="0" smtClean="0"/>
                  <a:t>Or convert the fractions so they have the same denominator:</a:t>
                </a:r>
              </a:p>
              <a:p>
                <a:endParaRPr lang="en-GB" dirty="0"/>
              </a:p>
              <a:p>
                <a:r>
                  <a:rPr lang="en-GB" dirty="0" smtClean="0"/>
                  <a:t>The lowest common multiple of 5 and 8 is 40 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dirty="0" smtClean="0"/>
                  <a:t> can be converted to: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dirty="0" smtClean="0"/>
                  <a:t> (remember that you multiply / divide the numerator by the same amount as the </a:t>
                </a:r>
                <a:r>
                  <a:rPr lang="en-GB" dirty="0" smtClean="0"/>
                  <a:t>denominator).</a:t>
                </a:r>
                <a:endParaRPr lang="en-GB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𝑠𝑜</m:t>
                    </m:r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 smtClean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85" y="0"/>
                <a:ext cx="8256896" cy="7483331"/>
              </a:xfrm>
              <a:prstGeom prst="rect">
                <a:avLst/>
              </a:prstGeom>
              <a:blipFill rotWithShape="0">
                <a:blip r:embed="rId2"/>
                <a:stretch>
                  <a:fillRect l="-665" t="-407" r="-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033516" y="3027740"/>
            <a:ext cx="559559" cy="64736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593075" y="3027740"/>
            <a:ext cx="559559" cy="64736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152634" y="3027740"/>
            <a:ext cx="559559" cy="64736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712193" y="3027740"/>
            <a:ext cx="559559" cy="64736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271752" y="3029777"/>
            <a:ext cx="559559" cy="64736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831311" y="3029777"/>
            <a:ext cx="559559" cy="64736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390870" y="3029777"/>
            <a:ext cx="559559" cy="64736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950429" y="3029777"/>
            <a:ext cx="559559" cy="64736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/>
          <p:cNvGrpSpPr/>
          <p:nvPr/>
        </p:nvGrpSpPr>
        <p:grpSpPr>
          <a:xfrm>
            <a:off x="2026692" y="3975833"/>
            <a:ext cx="4483296" cy="647370"/>
            <a:chOff x="2026692" y="3975833"/>
            <a:chExt cx="4281988" cy="647370"/>
          </a:xfrm>
        </p:grpSpPr>
        <p:sp>
          <p:nvSpPr>
            <p:cNvPr id="18" name="Rectangle 17"/>
            <p:cNvSpPr/>
            <p:nvPr/>
          </p:nvSpPr>
          <p:spPr>
            <a:xfrm>
              <a:off x="2026692" y="3975834"/>
              <a:ext cx="852986" cy="647369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749722" y="3975833"/>
              <a:ext cx="852986" cy="647369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602708" y="3975834"/>
              <a:ext cx="852986" cy="647369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455694" y="3975834"/>
              <a:ext cx="852986" cy="64736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888207" y="3975834"/>
              <a:ext cx="852986" cy="647369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6_B3_PP36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2" t="13301" r="11791" b="4573"/>
          <a:stretch/>
        </p:blipFill>
        <p:spPr>
          <a:xfrm>
            <a:off x="1037230" y="150125"/>
            <a:ext cx="7028597" cy="5308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03" y="-21076"/>
            <a:ext cx="6114029" cy="378043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03" y="4113945"/>
            <a:ext cx="6654609" cy="2587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72791" y="87345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1.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72791" y="1578577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2.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72791" y="2436702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3.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72791" y="3358999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4.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72791" y="4170811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5.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1036" y="0"/>
            <a:ext cx="17748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>
                <a:solidFill>
                  <a:srgbClr val="00B0F0"/>
                </a:solidFill>
                <a:latin typeface="Impact" panose="020B0806030902050204" pitchFamily="34" charset="0"/>
              </a:rPr>
              <a:t>DO IT!</a:t>
            </a:r>
            <a:endParaRPr lang="en-GB" sz="5400" b="1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566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353684" y="0"/>
            <a:ext cx="27903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>
                <a:solidFill>
                  <a:srgbClr val="00B0F0"/>
                </a:solidFill>
                <a:latin typeface="Impact" panose="020B0806030902050204" pitchFamily="34" charset="0"/>
              </a:rPr>
              <a:t>TWIST IT!</a:t>
            </a:r>
            <a:endParaRPr lang="en-GB" sz="5400" b="1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077" y="384032"/>
            <a:ext cx="3626394" cy="17716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7672" y="2155705"/>
                <a:ext cx="8656579" cy="4209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 compare these two fractions, Gary converted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𝟏𝟗</m:t>
                        </m:r>
                      </m:num>
                      <m:den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𝟏𝟗</m:t>
                        </m:r>
                      </m:num>
                      <m:den>
                        <m:r>
                          <a:rPr lang="en-GB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GB" sz="2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so they had the same denominator:</a:t>
                </a:r>
              </a:p>
              <a:p>
                <a:endParaRPr lang="en-GB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𝟏𝟗</m:t>
                        </m:r>
                      </m:num>
                      <m:den>
                        <m: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8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𝟏𝟒</m:t>
                        </m:r>
                      </m:num>
                      <m:den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den>
                    </m:f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𝒂𝒏𝒅</m:t>
                    </m:r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𝟏𝟗</m:t>
                        </m:r>
                      </m:num>
                      <m:den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GB" sz="28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𝟗𝟓</m:t>
                        </m:r>
                      </m:num>
                      <m:den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𝟑𝟎</m:t>
                        </m:r>
                      </m:den>
                    </m:f>
                  </m:oMath>
                </a14:m>
                <a:endParaRPr lang="en-GB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800" b="1" dirty="0" smtClean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800" b="1" dirty="0" smtClean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Was he right?</a:t>
                </a:r>
              </a:p>
              <a:p>
                <a:endParaRPr lang="en-GB" sz="28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800" b="1" dirty="0" smtClean="0">
                    <a:solidFill>
                      <a:srgbClr val="00B0F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 you agree with his method?</a:t>
                </a:r>
                <a:endParaRPr lang="en-GB" sz="28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72" y="2155705"/>
                <a:ext cx="8656579" cy="4209229"/>
              </a:xfrm>
              <a:prstGeom prst="rect">
                <a:avLst/>
              </a:prstGeom>
              <a:blipFill rotWithShape="0">
                <a:blip r:embed="rId3"/>
                <a:stretch>
                  <a:fillRect l="-1408" b="-31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019294" y="885147"/>
            <a:ext cx="5148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GB" sz="4400" dirty="0"/>
          </a:p>
        </p:txBody>
      </p:sp>
      <p:sp>
        <p:nvSpPr>
          <p:cNvPr id="13" name="Rectangle 12"/>
          <p:cNvSpPr/>
          <p:nvPr/>
        </p:nvSpPr>
        <p:spPr>
          <a:xfrm rot="19897360">
            <a:off x="7049098" y="3229169"/>
            <a:ext cx="22723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x 6 = 30</a:t>
            </a:r>
          </a:p>
          <a:p>
            <a:r>
              <a:rPr lang="en-GB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x 6 = 114</a:t>
            </a:r>
          </a:p>
          <a:p>
            <a:r>
              <a:rPr lang="en-GB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x 5 = 30</a:t>
            </a:r>
          </a:p>
          <a:p>
            <a:r>
              <a:rPr lang="en-GB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x 5 = 95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6619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210" y="241307"/>
            <a:ext cx="6105525" cy="517207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35295" y="6081339"/>
            <a:ext cx="494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Can you solve this puzzle in several different ways?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844119" y="0"/>
            <a:ext cx="32792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>
                <a:solidFill>
                  <a:srgbClr val="00B0F0"/>
                </a:solidFill>
                <a:latin typeface="Impact" panose="020B0806030902050204" pitchFamily="34" charset="0"/>
              </a:rPr>
              <a:t>EXPLORE IT!</a:t>
            </a:r>
            <a:endParaRPr lang="en-GB" sz="5400" b="1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6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3640" y="0"/>
            <a:ext cx="989097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i="1" dirty="0" smtClean="0">
                <a:solidFill>
                  <a:srgbClr val="00B0F0"/>
                </a:solidFill>
              </a:rPr>
              <a:t>Want to do more?  Play…</a:t>
            </a:r>
          </a:p>
          <a:p>
            <a:endParaRPr lang="en-GB" sz="3200" b="1" i="1" dirty="0" smtClean="0">
              <a:solidFill>
                <a:srgbClr val="00B0F0"/>
              </a:solidFill>
            </a:endParaRPr>
          </a:p>
          <a:p>
            <a:pPr algn="ctr"/>
            <a:r>
              <a:rPr lang="en-GB" sz="3200" b="1" dirty="0" smtClean="0">
                <a:solidFill>
                  <a:srgbClr val="00B0F0"/>
                </a:solidFill>
              </a:rPr>
              <a:t>Plot It - A Fraction Game</a:t>
            </a:r>
          </a:p>
          <a:p>
            <a:pPr algn="ctr"/>
            <a:endParaRPr lang="en-GB" sz="3200" b="1" dirty="0" smtClean="0">
              <a:solidFill>
                <a:srgbClr val="00B0F0"/>
              </a:solidFill>
            </a:endParaRPr>
          </a:p>
          <a:p>
            <a:r>
              <a:rPr lang="en-GB" dirty="0" smtClean="0"/>
              <a:t>You need: 1 - 10 cards (At the back of the pack) 0 - 1 blank number line</a:t>
            </a:r>
          </a:p>
          <a:p>
            <a:r>
              <a:rPr lang="en-GB" dirty="0" smtClean="0"/>
              <a:t>To play: Shuffle the cards and place them in a deck face down.</a:t>
            </a:r>
          </a:p>
          <a:p>
            <a:r>
              <a:rPr lang="en-GB" dirty="0" smtClean="0"/>
              <a:t>Player 1: Pick two cards from anywhere in the deck.</a:t>
            </a:r>
          </a:p>
          <a:p>
            <a:r>
              <a:rPr lang="en-GB" dirty="0" smtClean="0"/>
              <a:t>Make a proper fraction. Plot your fraction approximately on the number line.</a:t>
            </a:r>
          </a:p>
          <a:p>
            <a:r>
              <a:rPr lang="en-GB" dirty="0" smtClean="0"/>
              <a:t>Replace the cards in the deck and shuffle it.</a:t>
            </a:r>
          </a:p>
          <a:p>
            <a:r>
              <a:rPr lang="en-GB" dirty="0" smtClean="0"/>
              <a:t>Player 2: Pick two cards from anywhere in the deck.</a:t>
            </a:r>
          </a:p>
          <a:p>
            <a:r>
              <a:rPr lang="en-GB" dirty="0" smtClean="0"/>
              <a:t>Make a proper fraction. Plot your fraction approximately on the number line.</a:t>
            </a:r>
          </a:p>
          <a:p>
            <a:r>
              <a:rPr lang="en-GB" dirty="0" smtClean="0"/>
              <a:t>Continue taking turns to make and plot fractions.</a:t>
            </a:r>
          </a:p>
          <a:p>
            <a:r>
              <a:rPr lang="en-GB" dirty="0" smtClean="0"/>
              <a:t>To win: The winner is the first player to plot four points without their opponent’s points in between.</a:t>
            </a:r>
          </a:p>
          <a:p>
            <a:r>
              <a:rPr lang="en-GB" dirty="0" smtClean="0"/>
              <a:t>For example: After 3 turns for player 1 and 2 turns for player 2 it could look like the diagram below.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153" y="4832092"/>
            <a:ext cx="5395081" cy="202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565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271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 Weinberger</cp:lastModifiedBy>
  <cp:revision>28</cp:revision>
  <dcterms:created xsi:type="dcterms:W3CDTF">2019-07-05T11:02:13Z</dcterms:created>
  <dcterms:modified xsi:type="dcterms:W3CDTF">2020-04-27T16:56:28Z</dcterms:modified>
</cp:coreProperties>
</file>