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05" r:id="rId2"/>
    <p:sldId id="403" r:id="rId3"/>
    <p:sldId id="278" r:id="rId4"/>
    <p:sldId id="277" r:id="rId5"/>
    <p:sldId id="385" r:id="rId6"/>
    <p:sldId id="351" r:id="rId7"/>
    <p:sldId id="352" r:id="rId8"/>
    <p:sldId id="386" r:id="rId9"/>
    <p:sldId id="387" r:id="rId10"/>
    <p:sldId id="388" r:id="rId11"/>
    <p:sldId id="355" r:id="rId12"/>
    <p:sldId id="389" r:id="rId13"/>
    <p:sldId id="356" r:id="rId14"/>
    <p:sldId id="357" r:id="rId15"/>
    <p:sldId id="391" r:id="rId16"/>
    <p:sldId id="392" r:id="rId17"/>
    <p:sldId id="393" r:id="rId18"/>
    <p:sldId id="394" r:id="rId19"/>
    <p:sldId id="343" r:id="rId20"/>
    <p:sldId id="344" r:id="rId21"/>
    <p:sldId id="345" r:id="rId22"/>
    <p:sldId id="347" r:id="rId23"/>
    <p:sldId id="346" r:id="rId24"/>
    <p:sldId id="360" r:id="rId25"/>
    <p:sldId id="395" r:id="rId26"/>
    <p:sldId id="396" r:id="rId27"/>
    <p:sldId id="397" r:id="rId28"/>
    <p:sldId id="398" r:id="rId29"/>
    <p:sldId id="401" r:id="rId30"/>
    <p:sldId id="399" r:id="rId31"/>
    <p:sldId id="400" r:id="rId32"/>
    <p:sldId id="4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7" autoAdjust="0"/>
    <p:restoredTop sz="94660"/>
  </p:normalViewPr>
  <p:slideViewPr>
    <p:cSldViewPr>
      <p:cViewPr varScale="1">
        <p:scale>
          <a:sx n="63" d="100"/>
          <a:sy n="63" d="100"/>
        </p:scale>
        <p:origin x="7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F97F-FE47-4E78-BC1F-13A7C26F82E3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745BF-A05F-428C-8835-6F62C588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8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196B-9E4E-4CC1-AC0F-65A69B6CF683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6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AD3C-C3B4-4134-9E6B-D2A93C7BAAA6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FD0D-E716-44FB-AC51-6A9C9220F32F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8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C2C-435C-4754-A0A4-E272CD1F7615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20B1-E946-46F9-B4A6-FEA970675700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2CF2-D87C-496C-82FF-0AB034E8324F}" type="datetime1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3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34D-0AC7-41F4-B8F9-D7C8E2B5CF4E}" type="datetime1">
              <a:rPr lang="en-GB" smtClean="0"/>
              <a:t>25/04/2020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E7C-5271-49AB-8735-EF21D86843EF}" type="datetime1">
              <a:rPr lang="en-GB" smtClean="0"/>
              <a:t>25/04/2020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4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B19-6CBF-4364-94C3-37177798B35A}" type="datetime1">
              <a:rPr lang="en-GB" smtClean="0"/>
              <a:t>25/04/2020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7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F587-F706-4BE1-9B88-13BEC9A9BCA6}" type="datetime1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5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B3E-28CE-4FEC-93B5-829C2F62363B}" type="datetime1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3B26-6DD2-48FA-88B5-36635D0E93E2}" type="datetime1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b6tyrd/articles/zp327hv" TargetMode="External"/><Relationship Id="rId2" Type="http://schemas.openxmlformats.org/officeDocument/2006/relationships/hyperlink" Target="https://www.bbc.co.uk/bitesize/topics/zb6tyrd/articles/zg68k7h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6552728" cy="353943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Year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 and 4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Summer Term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Week 3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PROPERTIES OF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SHAPES: 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Angles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2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83568" y="548680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it</a:t>
            </a:r>
            <a:r>
              <a:rPr lang="en-GB" sz="1400" u="sng" dirty="0">
                <a:latin typeface="Comic Sans MS" panose="030F0702030302020204" pitchFamily="66" charset="0"/>
              </a:rPr>
              <a:t>: Identify </a:t>
            </a:r>
            <a:r>
              <a:rPr lang="en-GB" sz="1400" u="sng" dirty="0" smtClean="0">
                <a:latin typeface="Comic Sans MS" panose="030F0702030302020204" pitchFamily="66" charset="0"/>
              </a:rPr>
              <a:t>obtuse </a:t>
            </a:r>
            <a:r>
              <a:rPr lang="en-GB" sz="1400" u="sng" dirty="0">
                <a:latin typeface="Comic Sans MS" panose="030F0702030302020204" pitchFamily="66" charset="0"/>
              </a:rPr>
              <a:t>angles		</a:t>
            </a:r>
            <a:r>
              <a:rPr lang="en-GB" sz="1400" u="sng" dirty="0" smtClean="0">
                <a:latin typeface="Comic Sans MS" panose="030F0702030302020204" pitchFamily="66" charset="0"/>
              </a:rPr>
              <a:t>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299159"/>
            <a:ext cx="64103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Do it: Identify </a:t>
            </a:r>
            <a:r>
              <a:rPr lang="en-GB" u="sng" dirty="0" smtClean="0">
                <a:latin typeface="Comic Sans MS" panose="030F0702030302020204" pitchFamily="66" charset="0"/>
              </a:rPr>
              <a:t>acute angles in shapes</a:t>
            </a:r>
            <a:r>
              <a:rPr lang="en-GB" u="sng" dirty="0">
                <a:latin typeface="Comic Sans MS" panose="030F0702030302020204" pitchFamily="66" charset="0"/>
              </a:rPr>
              <a:t>	</a:t>
            </a:r>
            <a:r>
              <a:rPr lang="en-GB" u="sng" dirty="0" smtClean="0">
                <a:latin typeface="Comic Sans MS" panose="030F0702030302020204" pitchFamily="66" charset="0"/>
              </a:rPr>
              <a:t>                </a:t>
            </a:r>
            <a:r>
              <a:rPr lang="en-GB" u="sng" dirty="0">
                <a:latin typeface="Comic Sans MS" panose="030F0702030302020204" pitchFamily="66" charset="0"/>
              </a:rPr>
              <a:t>Date:_____________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21" y="766467"/>
            <a:ext cx="79819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9848" y="33312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Do it: Identify </a:t>
            </a:r>
            <a:r>
              <a:rPr lang="en-GB" u="sng" dirty="0" smtClean="0">
                <a:latin typeface="Comic Sans MS" panose="030F0702030302020204" pitchFamily="66" charset="0"/>
              </a:rPr>
              <a:t>acute angles in shapes</a:t>
            </a:r>
            <a:r>
              <a:rPr lang="en-GB" u="sng" dirty="0">
                <a:latin typeface="Comic Sans MS" panose="030F0702030302020204" pitchFamily="66" charset="0"/>
              </a:rPr>
              <a:t>	</a:t>
            </a:r>
            <a:r>
              <a:rPr lang="en-GB" u="sng" dirty="0" smtClean="0">
                <a:latin typeface="Comic Sans MS" panose="030F0702030302020204" pitchFamily="66" charset="0"/>
              </a:rPr>
              <a:t>                </a:t>
            </a:r>
            <a:r>
              <a:rPr lang="en-GB" u="sng" dirty="0">
                <a:latin typeface="Comic Sans MS" panose="030F0702030302020204" pitchFamily="66" charset="0"/>
              </a:rPr>
              <a:t>Date:_____________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8" y="864264"/>
            <a:ext cx="8046568" cy="57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3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42962"/>
            <a:ext cx="6858000" cy="5172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7848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Twist </a:t>
            </a:r>
            <a:r>
              <a:rPr lang="en-GB" u="sng" dirty="0">
                <a:latin typeface="Comic Sans MS" panose="030F0702030302020204" pitchFamily="66" charset="0"/>
              </a:rPr>
              <a:t>it: Identify acute angles in shapes	                Date:_____________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902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3</a:t>
            </a: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5536" y="4046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Explore </a:t>
            </a:r>
            <a:r>
              <a:rPr lang="en-GB" u="sng" dirty="0">
                <a:latin typeface="Comic Sans MS" panose="030F0702030302020204" pitchFamily="66" charset="0"/>
              </a:rPr>
              <a:t>it: Identify acute angles in shapes	                Date:_____________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00137"/>
            <a:ext cx="64008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4</a:t>
            </a:r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528" y="17848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Do </a:t>
            </a:r>
            <a:r>
              <a:rPr lang="en-GB" u="sng" dirty="0">
                <a:latin typeface="Comic Sans MS" panose="030F0702030302020204" pitchFamily="66" charset="0"/>
              </a:rPr>
              <a:t>it: Identify </a:t>
            </a:r>
            <a:r>
              <a:rPr lang="en-GB" u="sng" dirty="0" smtClean="0">
                <a:latin typeface="Comic Sans MS" panose="030F0702030302020204" pitchFamily="66" charset="0"/>
              </a:rPr>
              <a:t>obtuse </a:t>
            </a:r>
            <a:r>
              <a:rPr lang="en-GB" u="sng" dirty="0">
                <a:latin typeface="Comic Sans MS" panose="030F0702030302020204" pitchFamily="66" charset="0"/>
              </a:rPr>
              <a:t>angles in shapes	                Date:_____________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945798"/>
            <a:ext cx="76104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4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1520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Do </a:t>
            </a:r>
            <a:r>
              <a:rPr lang="en-GB" u="sng" dirty="0">
                <a:latin typeface="Comic Sans MS" panose="030F0702030302020204" pitchFamily="66" charset="0"/>
              </a:rPr>
              <a:t>it: Identify </a:t>
            </a:r>
            <a:r>
              <a:rPr lang="en-GB" u="sng" dirty="0" smtClean="0">
                <a:latin typeface="Comic Sans MS" panose="030F0702030302020204" pitchFamily="66" charset="0"/>
              </a:rPr>
              <a:t>obtuse </a:t>
            </a:r>
            <a:r>
              <a:rPr lang="en-GB" u="sng" dirty="0">
                <a:latin typeface="Comic Sans MS" panose="030F0702030302020204" pitchFamily="66" charset="0"/>
              </a:rPr>
              <a:t>angles in </a:t>
            </a:r>
            <a:r>
              <a:rPr lang="en-GB" u="sng" dirty="0" smtClean="0">
                <a:latin typeface="Comic Sans MS" panose="030F0702030302020204" pitchFamily="66" charset="0"/>
              </a:rPr>
              <a:t>shapes                </a:t>
            </a:r>
            <a:r>
              <a:rPr lang="en-GB" u="sng" dirty="0">
                <a:latin typeface="Comic Sans MS" panose="030F0702030302020204" pitchFamily="66" charset="0"/>
              </a:rPr>
              <a:t>Date:_____________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017235"/>
            <a:ext cx="81057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4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1520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Twist </a:t>
            </a:r>
            <a:r>
              <a:rPr lang="en-GB" u="sng" dirty="0">
                <a:latin typeface="Comic Sans MS" panose="030F0702030302020204" pitchFamily="66" charset="0"/>
              </a:rPr>
              <a:t>it: Identify </a:t>
            </a:r>
            <a:r>
              <a:rPr lang="en-GB" u="sng" dirty="0" smtClean="0">
                <a:latin typeface="Comic Sans MS" panose="030F0702030302020204" pitchFamily="66" charset="0"/>
              </a:rPr>
              <a:t>obtuse </a:t>
            </a:r>
            <a:r>
              <a:rPr lang="en-GB" u="sng" dirty="0">
                <a:latin typeface="Comic Sans MS" panose="030F0702030302020204" pitchFamily="66" charset="0"/>
              </a:rPr>
              <a:t>angles in </a:t>
            </a:r>
            <a:r>
              <a:rPr lang="en-GB" u="sng" dirty="0" smtClean="0">
                <a:latin typeface="Comic Sans MS" panose="030F0702030302020204" pitchFamily="66" charset="0"/>
              </a:rPr>
              <a:t>shapes                </a:t>
            </a:r>
            <a:r>
              <a:rPr lang="en-GB" u="sng" dirty="0">
                <a:latin typeface="Comic Sans MS" panose="030F0702030302020204" pitchFamily="66" charset="0"/>
              </a:rPr>
              <a:t>Date:_____________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100156"/>
            <a:ext cx="80105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4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1520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Explore </a:t>
            </a:r>
            <a:r>
              <a:rPr lang="en-GB" u="sng" dirty="0">
                <a:latin typeface="Comic Sans MS" panose="030F0702030302020204" pitchFamily="66" charset="0"/>
              </a:rPr>
              <a:t>it: Identify </a:t>
            </a:r>
            <a:r>
              <a:rPr lang="en-GB" u="sng" dirty="0" smtClean="0">
                <a:latin typeface="Comic Sans MS" panose="030F0702030302020204" pitchFamily="66" charset="0"/>
              </a:rPr>
              <a:t>obtuse </a:t>
            </a:r>
            <a:r>
              <a:rPr lang="en-GB" u="sng" dirty="0">
                <a:latin typeface="Comic Sans MS" panose="030F0702030302020204" pitchFamily="66" charset="0"/>
              </a:rPr>
              <a:t>angles in </a:t>
            </a:r>
            <a:r>
              <a:rPr lang="en-GB" u="sng" dirty="0" smtClean="0">
                <a:latin typeface="Comic Sans MS" panose="030F0702030302020204" pitchFamily="66" charset="0"/>
              </a:rPr>
              <a:t>shapes                </a:t>
            </a:r>
            <a:r>
              <a:rPr lang="en-GB" u="sng" dirty="0">
                <a:latin typeface="Comic Sans MS" panose="030F0702030302020204" pitchFamily="66" charset="0"/>
              </a:rPr>
              <a:t>Date:_____________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17260"/>
            <a:ext cx="6477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it:    </a:t>
            </a:r>
            <a:r>
              <a:rPr lang="en-GB" sz="1400" u="sng" dirty="0" smtClean="0"/>
              <a:t>Properties of right angles</a:t>
            </a:r>
            <a:r>
              <a:rPr lang="en-GB" sz="1400" dirty="0" smtClean="0"/>
              <a:t>                                                                                             </a:t>
            </a:r>
            <a:r>
              <a:rPr lang="en-GB" sz="1400" u="sng" dirty="0" smtClean="0">
                <a:latin typeface="Comic Sans MS" panose="030F0702030302020204" pitchFamily="66" charset="0"/>
              </a:rPr>
              <a:t>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62" y="620688"/>
            <a:ext cx="8173685" cy="57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4249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Subject knowledge links:</a:t>
            </a:r>
          </a:p>
          <a:p>
            <a:endParaRPr lang="en-GB" sz="3200" dirty="0" smtClean="0"/>
          </a:p>
          <a:p>
            <a:r>
              <a:rPr lang="en-GB" sz="3200" dirty="0"/>
              <a:t>What is an </a:t>
            </a:r>
            <a:r>
              <a:rPr lang="en-GB" sz="3200" dirty="0" smtClean="0"/>
              <a:t>Angle? </a:t>
            </a:r>
            <a:r>
              <a:rPr lang="en-GB" sz="3200" dirty="0">
                <a:hlinkClick r:id="rId2"/>
              </a:rPr>
              <a:t>https://www.bbc.co.uk/bitesize/topics/zb6tyrd/articles/zg68k7h</a:t>
            </a:r>
            <a:endParaRPr lang="en-GB" sz="3200" dirty="0"/>
          </a:p>
          <a:p>
            <a:r>
              <a:rPr lang="en-GB" sz="3200" dirty="0" smtClean="0"/>
              <a:t>What are parallel and perpendicular lines? </a:t>
            </a:r>
            <a:r>
              <a:rPr lang="en-GB" sz="3200" dirty="0">
                <a:hlinkClick r:id="rId3"/>
              </a:rPr>
              <a:t>https://</a:t>
            </a:r>
            <a:r>
              <a:rPr lang="en-GB" sz="3200" dirty="0" smtClean="0">
                <a:hlinkClick r:id="rId3"/>
              </a:rPr>
              <a:t>www.bbc.co.uk/bitesize/topics/zb6tyrd/articles/zp327hv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>
                <a:solidFill>
                  <a:srgbClr val="FF0000"/>
                </a:solidFill>
              </a:rPr>
              <a:t>Use Year 3 Summer Term Maths Unit 2 as revision if needed.</a:t>
            </a:r>
            <a:endParaRPr lang="en-GB" sz="3200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3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</a:t>
            </a:r>
            <a:r>
              <a:rPr lang="en-GB" sz="1400" u="sng" dirty="0" smtClean="0">
                <a:latin typeface="Comic Sans MS" panose="030F0702030302020204" pitchFamily="66" charset="0"/>
              </a:rPr>
              <a:t> </a:t>
            </a:r>
            <a:r>
              <a:rPr lang="en-GB" sz="1400" u="sng" dirty="0" smtClean="0"/>
              <a:t>Properties of right angles</a:t>
            </a:r>
            <a:r>
              <a:rPr lang="en-GB" sz="1400" dirty="0" smtClean="0"/>
              <a:t>                                                                          </a:t>
            </a:r>
            <a:r>
              <a:rPr lang="en-GB" sz="1400" u="sng" dirty="0" smtClean="0">
                <a:latin typeface="Comic Sans MS" panose="030F0702030302020204" pitchFamily="66" charset="0"/>
              </a:rPr>
              <a:t>Date</a:t>
            </a:r>
            <a:r>
              <a:rPr lang="en-GB" sz="1400" dirty="0" smtClean="0">
                <a:latin typeface="Comic Sans MS" panose="030F0702030302020204" pitchFamily="66" charset="0"/>
              </a:rPr>
              <a:t>:___________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895350"/>
            <a:ext cx="7353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Explore it: </a:t>
            </a:r>
            <a:r>
              <a:rPr lang="en-GB" sz="1400" u="sng" dirty="0" smtClean="0"/>
              <a:t>Properties of right angles </a:t>
            </a:r>
            <a:r>
              <a:rPr lang="en-GB" sz="1400" dirty="0" smtClean="0"/>
              <a:t>                                                                            </a:t>
            </a:r>
            <a:r>
              <a:rPr lang="en-GB" sz="1400" u="sng" dirty="0" smtClean="0">
                <a:latin typeface="Comic Sans MS" panose="030F0702030302020204" pitchFamily="66" charset="0"/>
              </a:rPr>
              <a:t>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91" y="1136497"/>
            <a:ext cx="7890333" cy="52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3 recap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007952"/>
            <a:ext cx="7362825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5" y="332656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RECAP IT: Identify </a:t>
            </a:r>
            <a:r>
              <a:rPr lang="en-GB" sz="1400" u="sng" dirty="0">
                <a:latin typeface="Comic Sans MS" panose="030F0702030302020204" pitchFamily="66" charset="0"/>
              </a:rPr>
              <a:t>angles that are less than or greater than a right </a:t>
            </a:r>
            <a:r>
              <a:rPr lang="en-GB" sz="1400" u="sng" dirty="0" smtClean="0">
                <a:latin typeface="Comic Sans MS" panose="030F0702030302020204" pitchFamily="66" charset="0"/>
              </a:rPr>
              <a:t>angle           Date</a:t>
            </a:r>
            <a:r>
              <a:rPr lang="en-GB" sz="1400" dirty="0" smtClean="0">
                <a:latin typeface="Comic Sans MS" panose="030F0702030302020204" pitchFamily="66" charset="0"/>
              </a:rPr>
              <a:t>:_______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Extra Explore it: </a:t>
            </a:r>
            <a:r>
              <a:rPr lang="en-GB" sz="1400" u="sng" dirty="0"/>
              <a:t>P</a:t>
            </a:r>
            <a:r>
              <a:rPr lang="en-GB" sz="1400" u="sng" dirty="0" smtClean="0"/>
              <a:t>roperties of right angles </a:t>
            </a:r>
            <a:r>
              <a:rPr lang="en-GB" sz="1400" dirty="0" smtClean="0"/>
              <a:t>                                                                            </a:t>
            </a:r>
            <a:r>
              <a:rPr lang="en-GB" sz="1400" u="sng" dirty="0" smtClean="0">
                <a:latin typeface="Comic Sans MS" panose="030F0702030302020204" pitchFamily="66" charset="0"/>
              </a:rPr>
              <a:t>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22375"/>
            <a:ext cx="70675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Year 4 Step 6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4" y="476672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it: Compare </a:t>
            </a:r>
            <a:r>
              <a:rPr lang="en-GB" sz="1400" u="sng" dirty="0">
                <a:latin typeface="Comic Sans MS" panose="030F0702030302020204" pitchFamily="66" charset="0"/>
              </a:rPr>
              <a:t>angles up to two right angles in </a:t>
            </a:r>
            <a:r>
              <a:rPr lang="en-GB" sz="1400" u="sng" dirty="0" smtClean="0">
                <a:latin typeface="Comic Sans MS" panose="030F0702030302020204" pitchFamily="66" charset="0"/>
              </a:rPr>
              <a:t>size                         Date________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190625"/>
            <a:ext cx="80391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6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4" y="476672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it: Compare </a:t>
            </a:r>
            <a:r>
              <a:rPr lang="en-GB" sz="1400" u="sng" dirty="0">
                <a:latin typeface="Comic Sans MS" panose="030F0702030302020204" pitchFamily="66" charset="0"/>
              </a:rPr>
              <a:t>angles up to two right angles in </a:t>
            </a:r>
            <a:r>
              <a:rPr lang="en-GB" sz="1400" u="sng" dirty="0" smtClean="0">
                <a:latin typeface="Comic Sans MS" panose="030F0702030302020204" pitchFamily="66" charset="0"/>
              </a:rPr>
              <a:t>size                         Date________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100137"/>
            <a:ext cx="77152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6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3" y="476672"/>
            <a:ext cx="7962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it: Compare </a:t>
            </a:r>
            <a:r>
              <a:rPr lang="en-GB" sz="1400" u="sng" dirty="0">
                <a:latin typeface="Comic Sans MS" panose="030F0702030302020204" pitchFamily="66" charset="0"/>
              </a:rPr>
              <a:t>angles up to two right angles in </a:t>
            </a:r>
            <a:r>
              <a:rPr lang="en-GB" sz="1400" u="sng" dirty="0" smtClean="0">
                <a:latin typeface="Comic Sans MS" panose="030F0702030302020204" pitchFamily="66" charset="0"/>
              </a:rPr>
              <a:t>size                         Date________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979135"/>
            <a:ext cx="81724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6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3" y="476672"/>
            <a:ext cx="7962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it: Compare </a:t>
            </a:r>
            <a:r>
              <a:rPr lang="en-GB" sz="1400" u="sng" dirty="0">
                <a:latin typeface="Comic Sans MS" panose="030F0702030302020204" pitchFamily="66" charset="0"/>
              </a:rPr>
              <a:t>angles up to two right angles in </a:t>
            </a:r>
            <a:r>
              <a:rPr lang="en-GB" sz="1400" u="sng" dirty="0" smtClean="0">
                <a:latin typeface="Comic Sans MS" panose="030F0702030302020204" pitchFamily="66" charset="0"/>
              </a:rPr>
              <a:t>size                         Date________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95" y="1203437"/>
            <a:ext cx="64293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4" y="476672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it: Order </a:t>
            </a:r>
            <a:r>
              <a:rPr lang="en-GB" sz="1400" u="sng" dirty="0">
                <a:latin typeface="Comic Sans MS" panose="030F0702030302020204" pitchFamily="66" charset="0"/>
              </a:rPr>
              <a:t>angles up to two right angles in </a:t>
            </a:r>
            <a:r>
              <a:rPr lang="en-GB" sz="1400" u="sng" dirty="0" smtClean="0">
                <a:latin typeface="Comic Sans MS" panose="030F0702030302020204" pitchFamily="66" charset="0"/>
              </a:rPr>
              <a:t>size                         Date________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900112"/>
            <a:ext cx="80581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</a:t>
            </a: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4" y="476672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it: Order </a:t>
            </a:r>
            <a:r>
              <a:rPr lang="en-GB" sz="1400" u="sng" dirty="0">
                <a:latin typeface="Comic Sans MS" panose="030F0702030302020204" pitchFamily="66" charset="0"/>
              </a:rPr>
              <a:t>angles up to two right angles in </a:t>
            </a:r>
            <a:r>
              <a:rPr lang="en-GB" sz="1400" u="sng" dirty="0" smtClean="0">
                <a:latin typeface="Comic Sans MS" panose="030F0702030302020204" pitchFamily="66" charset="0"/>
              </a:rPr>
              <a:t>size                         Date________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9124"/>
            <a:ext cx="70104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546" y="1815717"/>
            <a:ext cx="8312727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 smtClean="0">
                <a:latin typeface="Roboto"/>
              </a:rPr>
              <a:t>GEOMETRY PROPERTIES OF SHAPES ANGLES  </a:t>
            </a:r>
          </a:p>
          <a:p>
            <a:r>
              <a:rPr lang="en-GB" sz="1350" b="1" dirty="0" smtClean="0">
                <a:latin typeface="Roboto"/>
              </a:rPr>
              <a:t>SUMMER </a:t>
            </a:r>
            <a:r>
              <a:rPr lang="en-GB" sz="1350" b="1" dirty="0" smtClean="0">
                <a:latin typeface="Roboto"/>
              </a:rPr>
              <a:t>TERM 2020</a:t>
            </a:r>
          </a:p>
          <a:p>
            <a:endParaRPr lang="en-GB" sz="1350" b="1" dirty="0">
              <a:latin typeface="Roboto"/>
            </a:endParaRPr>
          </a:p>
          <a:p>
            <a:r>
              <a:rPr lang="en-GB" sz="1350" b="1" dirty="0" smtClean="0">
                <a:latin typeface="Roboto"/>
              </a:rPr>
              <a:t> </a:t>
            </a:r>
          </a:p>
          <a:p>
            <a:r>
              <a:rPr lang="en-GB" sz="1400" b="1" u="sng" dirty="0"/>
              <a:t>Suggested Manageable </a:t>
            </a:r>
            <a:r>
              <a:rPr lang="en-GB" sz="1400" b="1" u="sng" dirty="0" smtClean="0"/>
              <a:t>Steps </a:t>
            </a:r>
          </a:p>
          <a:p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/>
              <a:t>Step </a:t>
            </a:r>
            <a:r>
              <a:rPr lang="en-GB" sz="1400" dirty="0" smtClean="0"/>
              <a:t>1</a:t>
            </a:r>
            <a:r>
              <a:rPr lang="en-GB" sz="1400" dirty="0" smtClean="0"/>
              <a:t>	Identify </a:t>
            </a:r>
            <a:r>
              <a:rPr lang="en-GB" sz="1400" dirty="0"/>
              <a:t>acute angles</a:t>
            </a:r>
            <a:br>
              <a:rPr lang="en-GB" sz="1400" dirty="0"/>
            </a:br>
            <a:r>
              <a:rPr lang="en-GB" sz="1400" dirty="0" smtClean="0"/>
              <a:t>Step </a:t>
            </a:r>
            <a:r>
              <a:rPr lang="en-GB" sz="1400" dirty="0"/>
              <a:t>2</a:t>
            </a:r>
            <a:r>
              <a:rPr lang="en-GB" sz="1400" dirty="0" smtClean="0"/>
              <a:t>	Identify </a:t>
            </a:r>
            <a:r>
              <a:rPr lang="en-GB" sz="1400" dirty="0"/>
              <a:t>obtuse angles</a:t>
            </a:r>
            <a:br>
              <a:rPr lang="en-GB" sz="1400" dirty="0"/>
            </a:br>
            <a:r>
              <a:rPr lang="en-GB" sz="1400" dirty="0" smtClean="0"/>
              <a:t>Step </a:t>
            </a:r>
            <a:r>
              <a:rPr lang="en-GB" sz="1400" dirty="0" smtClean="0"/>
              <a:t>3      </a:t>
            </a:r>
            <a:r>
              <a:rPr lang="en-GB" sz="1400" dirty="0" smtClean="0"/>
              <a:t>	Identify </a:t>
            </a:r>
            <a:r>
              <a:rPr lang="en-GB" sz="1400" dirty="0"/>
              <a:t>acute angles in shapes</a:t>
            </a:r>
            <a:br>
              <a:rPr lang="en-GB" sz="1400" dirty="0"/>
            </a:br>
            <a:r>
              <a:rPr lang="en-GB" sz="1400" dirty="0" smtClean="0"/>
              <a:t>Step </a:t>
            </a:r>
            <a:r>
              <a:rPr lang="en-GB" sz="1400" dirty="0"/>
              <a:t>4</a:t>
            </a:r>
            <a:r>
              <a:rPr lang="en-GB" sz="1400" dirty="0" smtClean="0"/>
              <a:t>     </a:t>
            </a:r>
            <a:r>
              <a:rPr lang="en-GB" sz="1400" dirty="0" smtClean="0"/>
              <a:t>	Identify </a:t>
            </a:r>
            <a:r>
              <a:rPr lang="en-GB" sz="1400" dirty="0"/>
              <a:t>obtuse angles in shapes</a:t>
            </a:r>
            <a:br>
              <a:rPr lang="en-GB" sz="1400" dirty="0"/>
            </a:br>
            <a:r>
              <a:rPr lang="en-GB" sz="1400" dirty="0" smtClean="0"/>
              <a:t>Step </a:t>
            </a:r>
            <a:r>
              <a:rPr lang="en-GB" sz="1400" dirty="0"/>
              <a:t>5</a:t>
            </a:r>
            <a:r>
              <a:rPr lang="en-GB" sz="1400" dirty="0" smtClean="0"/>
              <a:t>    </a:t>
            </a:r>
            <a:r>
              <a:rPr lang="en-GB" sz="1400" dirty="0" smtClean="0"/>
              <a:t>	Identify </a:t>
            </a:r>
            <a:r>
              <a:rPr lang="en-GB" sz="1400" dirty="0"/>
              <a:t>right angles in shapes</a:t>
            </a:r>
            <a:br>
              <a:rPr lang="en-GB" sz="1400" dirty="0"/>
            </a:br>
            <a:r>
              <a:rPr lang="en-GB" sz="1400" dirty="0" smtClean="0"/>
              <a:t>Step </a:t>
            </a:r>
            <a:r>
              <a:rPr lang="en-GB" sz="1400" dirty="0"/>
              <a:t>6</a:t>
            </a:r>
            <a:r>
              <a:rPr lang="en-GB" sz="1400" dirty="0" smtClean="0"/>
              <a:t>    </a:t>
            </a:r>
            <a:r>
              <a:rPr lang="en-GB" sz="1400" dirty="0" smtClean="0"/>
              <a:t>	Compare </a:t>
            </a:r>
            <a:r>
              <a:rPr lang="en-GB" sz="1400" dirty="0"/>
              <a:t>angles up to two right angles in size</a:t>
            </a:r>
            <a:br>
              <a:rPr lang="en-GB" sz="1400" dirty="0"/>
            </a:br>
            <a:r>
              <a:rPr lang="en-GB" sz="1400" dirty="0" smtClean="0"/>
              <a:t>Step </a:t>
            </a:r>
            <a:r>
              <a:rPr lang="en-GB" sz="1400" dirty="0"/>
              <a:t>7</a:t>
            </a:r>
            <a:r>
              <a:rPr lang="en-GB" sz="1400" dirty="0" smtClean="0"/>
              <a:t>   </a:t>
            </a:r>
            <a:r>
              <a:rPr lang="en-GB" sz="1400" dirty="0" smtClean="0"/>
              <a:t>	Order </a:t>
            </a:r>
            <a:r>
              <a:rPr lang="en-GB" sz="1400" dirty="0"/>
              <a:t>angles up to two right angles in </a:t>
            </a:r>
            <a:r>
              <a:rPr lang="en-GB" sz="1400" dirty="0" smtClean="0"/>
              <a:t>size</a:t>
            </a:r>
            <a:r>
              <a:rPr lang="en-GB" sz="1350" dirty="0"/>
              <a:t/>
            </a:r>
            <a:br>
              <a:rPr lang="en-GB" sz="1350" dirty="0"/>
            </a:br>
            <a:r>
              <a:rPr lang="en-GB" sz="1350" dirty="0">
                <a:solidFill>
                  <a:srgbClr val="FFFFFF"/>
                </a:solidFill>
                <a:latin typeface="Roboto"/>
              </a:rPr>
              <a:t>Use multiplication or division to solve scaling or correspondence problems</a:t>
            </a:r>
            <a:endParaRPr lang="en-GB" sz="13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7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3" y="476672"/>
            <a:ext cx="7962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it: Order </a:t>
            </a:r>
            <a:r>
              <a:rPr lang="en-GB" sz="1400" u="sng" dirty="0">
                <a:latin typeface="Comic Sans MS" panose="030F0702030302020204" pitchFamily="66" charset="0"/>
              </a:rPr>
              <a:t>angles up to two right angles in </a:t>
            </a:r>
            <a:r>
              <a:rPr lang="en-GB" sz="1400" u="sng" dirty="0" smtClean="0">
                <a:latin typeface="Comic Sans MS" panose="030F0702030302020204" pitchFamily="66" charset="0"/>
              </a:rPr>
              <a:t>size                         Date________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0" y="1074849"/>
            <a:ext cx="68675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7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4" y="476672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it: Order </a:t>
            </a:r>
            <a:r>
              <a:rPr lang="en-GB" sz="1400" u="sng" dirty="0">
                <a:latin typeface="Comic Sans MS" panose="030F0702030302020204" pitchFamily="66" charset="0"/>
              </a:rPr>
              <a:t>angles up to two right angles in </a:t>
            </a:r>
            <a:r>
              <a:rPr lang="en-GB" sz="1400" u="sng" dirty="0" smtClean="0">
                <a:latin typeface="Comic Sans MS" panose="030F0702030302020204" pitchFamily="66" charset="0"/>
              </a:rPr>
              <a:t>size                         Date________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17" y="1189149"/>
            <a:ext cx="6534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smtClean="0">
                <a:latin typeface="Comic Sans MS" panose="030F0702030302020204" pitchFamily="66" charset="0"/>
              </a:rPr>
              <a:t>Recap Geometric </a:t>
            </a:r>
            <a:r>
              <a:rPr lang="en-GB" sz="1400" u="sng" dirty="0" smtClean="0">
                <a:latin typeface="Comic Sans MS" panose="030F0702030302020204" pitchFamily="66" charset="0"/>
              </a:rPr>
              <a:t>Properties of Angles	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628650"/>
            <a:ext cx="85248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Elicitation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165618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What words do you know that link to angles? 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3501008"/>
            <a:ext cx="8784976" cy="288032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3745953"/>
            <a:ext cx="5351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Describe a shape.</a:t>
            </a:r>
          </a:p>
          <a:p>
            <a:endParaRPr lang="en-GB" dirty="0" smtClean="0"/>
          </a:p>
          <a:p>
            <a:r>
              <a:rPr lang="en-GB" dirty="0" smtClean="0"/>
              <a:t>Describe and angle.</a:t>
            </a:r>
          </a:p>
          <a:p>
            <a:endParaRPr lang="en-GB" dirty="0" smtClean="0"/>
          </a:p>
          <a:p>
            <a:r>
              <a:rPr lang="en-GB" dirty="0" smtClean="0"/>
              <a:t>What are the properties of angles?</a:t>
            </a:r>
          </a:p>
          <a:p>
            <a:endParaRPr lang="en-GB" dirty="0" smtClean="0"/>
          </a:p>
          <a:p>
            <a:r>
              <a:rPr lang="en-GB" dirty="0" smtClean="0"/>
              <a:t>What’s the difference between and angle and a shape?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3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Year 4 Step 1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1636" y="476672"/>
            <a:ext cx="8430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it: Identify </a:t>
            </a:r>
            <a:r>
              <a:rPr lang="en-GB" sz="1400" u="sng" dirty="0">
                <a:latin typeface="Comic Sans MS" panose="030F0702030302020204" pitchFamily="66" charset="0"/>
              </a:rPr>
              <a:t>acute </a:t>
            </a:r>
            <a:r>
              <a:rPr lang="en-GB" sz="1400" u="sng" dirty="0" smtClean="0">
                <a:latin typeface="Comic Sans MS" panose="030F0702030302020204" pitchFamily="66" charset="0"/>
              </a:rPr>
              <a:t>angles			    Date:_____________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908720"/>
            <a:ext cx="878205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027173"/>
            <a:ext cx="36480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1 </a:t>
            </a: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11560" y="620688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it: </a:t>
            </a:r>
            <a:r>
              <a:rPr lang="en-GB" sz="1400" u="sng" dirty="0">
                <a:latin typeface="Comic Sans MS" panose="030F0702030302020204" pitchFamily="66" charset="0"/>
              </a:rPr>
              <a:t>Identify acute angles		</a:t>
            </a:r>
            <a:r>
              <a:rPr lang="en-GB" sz="1400" u="sng" dirty="0" smtClean="0">
                <a:latin typeface="Comic Sans MS" panose="030F0702030302020204" pitchFamily="66" charset="0"/>
              </a:rPr>
              <a:t>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99" y="1345410"/>
            <a:ext cx="61436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1 </a:t>
            </a: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83568" y="548680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it</a:t>
            </a:r>
            <a:r>
              <a:rPr lang="en-GB" sz="1400" u="sng" dirty="0">
                <a:latin typeface="Comic Sans MS" panose="030F0702030302020204" pitchFamily="66" charset="0"/>
              </a:rPr>
              <a:t>: Identify acute angles			    </a:t>
            </a:r>
            <a:r>
              <a:rPr lang="en-GB" sz="1400" u="sng" dirty="0" smtClean="0">
                <a:latin typeface="Comic Sans MS" panose="030F0702030302020204" pitchFamily="66" charset="0"/>
              </a:rPr>
              <a:t>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57" y="1248966"/>
            <a:ext cx="64103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Year 4 Step 2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1636" y="476672"/>
            <a:ext cx="8430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it: Identify obtuse angles			    Date:_____________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3372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022725"/>
            <a:ext cx="36480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 Step 2</a:t>
            </a: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11560" y="620688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it: </a:t>
            </a:r>
            <a:r>
              <a:rPr lang="en-GB" sz="1400" u="sng" dirty="0">
                <a:latin typeface="Comic Sans MS" panose="030F0702030302020204" pitchFamily="66" charset="0"/>
              </a:rPr>
              <a:t>Identify </a:t>
            </a:r>
            <a:r>
              <a:rPr lang="en-GB" sz="1400" u="sng" dirty="0" smtClean="0">
                <a:latin typeface="Comic Sans MS" panose="030F0702030302020204" pitchFamily="66" charset="0"/>
              </a:rPr>
              <a:t>obtuse </a:t>
            </a:r>
            <a:r>
              <a:rPr lang="en-GB" sz="1400" u="sng" dirty="0">
                <a:latin typeface="Comic Sans MS" panose="030F0702030302020204" pitchFamily="66" charset="0"/>
              </a:rPr>
              <a:t>angles		</a:t>
            </a:r>
            <a:r>
              <a:rPr lang="en-GB" sz="1400" u="sng" dirty="0" smtClean="0">
                <a:latin typeface="Comic Sans MS" panose="030F0702030302020204" pitchFamily="66" charset="0"/>
              </a:rPr>
              <a:t>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427448"/>
            <a:ext cx="61245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486</Words>
  <Application>Microsoft Office PowerPoint</Application>
  <PresentationFormat>On-screen Show (4:3)</PresentationFormat>
  <Paragraphs>92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Roboto</vt:lpstr>
      <vt:lpstr>Office Theme</vt:lpstr>
      <vt:lpstr>PowerPoint Presentation</vt:lpstr>
      <vt:lpstr>PowerPoint Presentation</vt:lpstr>
      <vt:lpstr>PowerPoint Presentation</vt:lpstr>
      <vt:lpstr>Elicitation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 McCarron</cp:lastModifiedBy>
  <cp:revision>86</cp:revision>
  <dcterms:created xsi:type="dcterms:W3CDTF">2020-02-03T14:14:49Z</dcterms:created>
  <dcterms:modified xsi:type="dcterms:W3CDTF">2020-04-25T15:09:44Z</dcterms:modified>
</cp:coreProperties>
</file>