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71" r:id="rId3"/>
    <p:sldId id="270" r:id="rId4"/>
    <p:sldId id="258" r:id="rId5"/>
    <p:sldId id="259" r:id="rId6"/>
    <p:sldId id="260" r:id="rId7"/>
    <p:sldId id="275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3D3EC-3F57-4CB2-B230-BB08194C89C6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8CC2E-E982-4A75-80E8-4E24674B3B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9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8CC2E-E982-4A75-80E8-4E24674B3BA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could print this off – cut up and try to put back together again …… if you fancy it?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8CC2E-E982-4A75-80E8-4E24674B3BA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01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08523-ACD6-44AD-A418-E77A5F8963A7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512D-A343-44DD-9886-D6549BFB18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dYXfZZsbzc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/>
            </a:r>
            <a:br>
              <a:rPr lang="en-GB" dirty="0" smtClean="0">
                <a:hlinkClick r:id="rId2"/>
              </a:rPr>
            </a:br>
            <a:r>
              <a:rPr lang="en-GB" dirty="0">
                <a:hlinkClick r:id="rId2"/>
              </a:rPr>
              <a:t/>
            </a:r>
            <a:br>
              <a:rPr lang="en-GB" dirty="0">
                <a:hlinkClick r:id="rId2"/>
              </a:rPr>
            </a:br>
            <a:r>
              <a:rPr lang="en-GB" dirty="0" smtClean="0">
                <a:hlinkClick r:id="rId2"/>
              </a:rPr>
              <a:t/>
            </a:r>
            <a:br>
              <a:rPr lang="en-GB" dirty="0" smtClean="0">
                <a:hlinkClick r:id="rId2"/>
              </a:rPr>
            </a:br>
            <a:r>
              <a:rPr lang="en-GB" dirty="0">
                <a:hlinkClick r:id="rId2"/>
              </a:rPr>
              <a:t/>
            </a:r>
            <a:br>
              <a:rPr lang="en-GB" dirty="0">
                <a:hlinkClick r:id="rId2"/>
              </a:rPr>
            </a:b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www.youtube.com/watch?v=9dYXfZZsbzc</a:t>
            </a:r>
            <a:r>
              <a:rPr lang="en-GB" dirty="0" smtClean="0"/>
              <a:t>  (watch this fun song to remind you of the strategy )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8000" dirty="0" smtClean="0"/>
          </a:p>
          <a:p>
            <a:pPr marL="0" indent="0">
              <a:buNone/>
            </a:pPr>
            <a:r>
              <a:rPr lang="en-GB" sz="8000" dirty="0" smtClean="0"/>
              <a:t>Long Multiplication 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60245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3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0.5 x 0.6 = 30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WRONG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4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0.1 x 0.1 = 0.01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RIGHT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5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0.7 x 0.9 = 0.63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RIGHT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6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0.8 x 0.2 = 1.6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WRONG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7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0.3 x 0.3 = 0.09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RIGHT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8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0.8 x 0.7 = 0.056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WRONG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Long Multiplication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>
                <a:latin typeface="Comic Sans MS" pitchFamily="66" charset="0"/>
              </a:rPr>
              <a:t>How do I answer....</a:t>
            </a:r>
          </a:p>
          <a:p>
            <a:pPr algn="ctr">
              <a:buNone/>
            </a:pPr>
            <a:r>
              <a:rPr lang="en-GB" dirty="0" smtClean="0">
                <a:latin typeface="Comic Sans MS" pitchFamily="66" charset="0"/>
              </a:rPr>
              <a:t>23 x 19 ?</a:t>
            </a:r>
          </a:p>
          <a:p>
            <a:pPr algn="ctr">
              <a:buNone/>
            </a:pP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Long Multiplication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Complete the questions:</a:t>
            </a:r>
          </a:p>
          <a:p>
            <a:endParaRPr lang="en-GB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itchFamily="66" charset="0"/>
              </a:rPr>
              <a:t>23 x 18</a:t>
            </a:r>
          </a:p>
          <a:p>
            <a:pPr marL="514350" indent="-514350">
              <a:buAutoNum type="arabicPeriod"/>
            </a:pPr>
            <a:endParaRPr lang="en-GB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itchFamily="66" charset="0"/>
              </a:rPr>
              <a:t>42 x 27</a:t>
            </a:r>
          </a:p>
          <a:p>
            <a:pPr marL="514350" indent="-514350">
              <a:buAutoNum type="arabicPeriod"/>
            </a:pPr>
            <a:endParaRPr lang="en-GB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itchFamily="66" charset="0"/>
              </a:rPr>
              <a:t>118 x 4</a:t>
            </a:r>
          </a:p>
          <a:p>
            <a:pPr marL="514350" indent="-514350">
              <a:buAutoNum type="arabicPeriod"/>
            </a:pPr>
            <a:endParaRPr lang="en-GB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itchFamily="66" charset="0"/>
              </a:rPr>
              <a:t>123 x 24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7950" y="4786322"/>
            <a:ext cx="2071670" cy="156966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1. 414</a:t>
            </a:r>
          </a:p>
          <a:p>
            <a:r>
              <a:rPr lang="en-GB" sz="2400" dirty="0" smtClean="0">
                <a:latin typeface="Comic Sans MS" pitchFamily="66" charset="0"/>
              </a:rPr>
              <a:t>2. 1134</a:t>
            </a:r>
          </a:p>
          <a:p>
            <a:r>
              <a:rPr lang="en-GB" sz="2400" dirty="0" smtClean="0">
                <a:latin typeface="Comic Sans MS" pitchFamily="66" charset="0"/>
              </a:rPr>
              <a:t>3. 472</a:t>
            </a:r>
          </a:p>
          <a:p>
            <a:r>
              <a:rPr lang="en-GB" sz="2400" dirty="0" smtClean="0">
                <a:latin typeface="Comic Sans MS" pitchFamily="66" charset="0"/>
              </a:rPr>
              <a:t>4. 2952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Decimal Numbers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pPr algn="ctr">
              <a:buNone/>
            </a:pPr>
            <a:r>
              <a:rPr lang="en-GB" dirty="0" smtClean="0">
                <a:latin typeface="Comic Sans MS" pitchFamily="66" charset="0"/>
              </a:rPr>
              <a:t>Have a go first (</a:t>
            </a:r>
            <a:r>
              <a:rPr lang="en-GB" sz="2000" dirty="0" smtClean="0">
                <a:latin typeface="Comic Sans MS" pitchFamily="66" charset="0"/>
              </a:rPr>
              <a:t>on scrap paper)  </a:t>
            </a:r>
            <a:r>
              <a:rPr lang="en-GB" dirty="0" smtClean="0">
                <a:latin typeface="Comic Sans MS" pitchFamily="66" charset="0"/>
              </a:rPr>
              <a:t>2.34 x 1.2=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20" y="4581128"/>
            <a:ext cx="70485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76500"/>
            <a:ext cx="23431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Multiplying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How would we do?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itchFamily="66" charset="0"/>
              </a:rPr>
              <a:t>8 x 0.4?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en-GB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itchFamily="66" charset="0"/>
              </a:rPr>
              <a:t>0.9 x 0.6?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en-GB" dirty="0" smtClean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itchFamily="66" charset="0"/>
              </a:rPr>
              <a:t>0.18 x 2.4?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Questions- </a:t>
            </a:r>
            <a:r>
              <a:rPr lang="en-GB" sz="2000" dirty="0" smtClean="0">
                <a:latin typeface="Comic Sans MS" pitchFamily="66" charset="0"/>
              </a:rPr>
              <a:t>choose at least 5 from across the colours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88" y="1500174"/>
            <a:ext cx="2857520" cy="46863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u="sng" dirty="0" smtClean="0">
                <a:solidFill>
                  <a:schemeClr val="accent6"/>
                </a:solidFill>
              </a:rPr>
              <a:t>Amber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chemeClr val="accent6"/>
                </a:solidFill>
              </a:rPr>
              <a:t>0.9 x 0.5</a:t>
            </a:r>
          </a:p>
          <a:p>
            <a:pPr marL="514350" indent="-514350">
              <a:buNone/>
            </a:pPr>
            <a:r>
              <a:rPr lang="en-GB" dirty="0">
                <a:solidFill>
                  <a:schemeClr val="accent6"/>
                </a:solidFill>
              </a:rPr>
              <a:t>	</a:t>
            </a:r>
            <a:r>
              <a:rPr lang="en-GB" dirty="0" smtClean="0">
                <a:solidFill>
                  <a:schemeClr val="accent6"/>
                </a:solidFill>
              </a:rPr>
              <a:t>		0.45</a:t>
            </a:r>
            <a:endParaRPr lang="en-GB" dirty="0">
              <a:solidFill>
                <a:schemeClr val="accent6"/>
              </a:solidFill>
            </a:endParaRPr>
          </a:p>
          <a:p>
            <a:pPr marL="514350" indent="-514350">
              <a:buNone/>
            </a:pPr>
            <a:r>
              <a:rPr lang="en-GB" dirty="0" smtClean="0">
                <a:solidFill>
                  <a:schemeClr val="accent6"/>
                </a:solidFill>
              </a:rPr>
              <a:t>2. 	1.3 x 2.5</a:t>
            </a:r>
          </a:p>
          <a:p>
            <a:pPr marL="514350" indent="-514350">
              <a:buNone/>
            </a:pPr>
            <a:r>
              <a:rPr lang="en-GB" dirty="0" smtClean="0">
                <a:solidFill>
                  <a:schemeClr val="accent6"/>
                </a:solidFill>
              </a:rPr>
              <a:t>			3.25</a:t>
            </a:r>
            <a:endParaRPr lang="en-GB" dirty="0">
              <a:solidFill>
                <a:schemeClr val="accent6"/>
              </a:solidFill>
            </a:endParaRPr>
          </a:p>
          <a:p>
            <a:pPr marL="514350" indent="-514350">
              <a:buNone/>
            </a:pPr>
            <a:r>
              <a:rPr lang="en-GB" dirty="0" smtClean="0">
                <a:solidFill>
                  <a:schemeClr val="accent6"/>
                </a:solidFill>
              </a:rPr>
              <a:t>3.	0.7 x 3.4</a:t>
            </a:r>
          </a:p>
          <a:p>
            <a:pPr marL="514350" indent="-514350">
              <a:buNone/>
            </a:pPr>
            <a:r>
              <a:rPr lang="en-GB" dirty="0" smtClean="0">
                <a:solidFill>
                  <a:schemeClr val="accent6"/>
                </a:solidFill>
              </a:rPr>
              <a:t>			2.38</a:t>
            </a:r>
            <a:endParaRPr lang="en-GB" dirty="0">
              <a:solidFill>
                <a:schemeClr val="accent6"/>
              </a:solidFill>
            </a:endParaRPr>
          </a:p>
          <a:p>
            <a:pPr marL="514350" indent="-514350">
              <a:buNone/>
            </a:pPr>
            <a:r>
              <a:rPr lang="en-GB" dirty="0" smtClean="0">
                <a:solidFill>
                  <a:schemeClr val="accent6"/>
                </a:solidFill>
              </a:rPr>
              <a:t>4.	4.2 x 3.6</a:t>
            </a:r>
          </a:p>
          <a:p>
            <a:pPr marL="514350" indent="-514350">
              <a:buNone/>
            </a:pPr>
            <a:r>
              <a:rPr lang="en-GB" dirty="0" smtClean="0">
                <a:solidFill>
                  <a:schemeClr val="accent6"/>
                </a:solidFill>
              </a:rPr>
              <a:t>			15.12</a:t>
            </a:r>
            <a:endParaRPr lang="en-GB" dirty="0">
              <a:solidFill>
                <a:schemeClr val="accent6"/>
              </a:solidFill>
            </a:endParaRPr>
          </a:p>
          <a:p>
            <a:pPr marL="514350" indent="-514350">
              <a:buNone/>
            </a:pPr>
            <a:r>
              <a:rPr lang="en-GB" dirty="0" smtClean="0">
                <a:solidFill>
                  <a:schemeClr val="accent6"/>
                </a:solidFill>
              </a:rPr>
              <a:t>5.	5.3 x 7.2</a:t>
            </a:r>
          </a:p>
          <a:p>
            <a:pPr marL="514350" indent="-514350">
              <a:buNone/>
            </a:pPr>
            <a:r>
              <a:rPr lang="en-GB" dirty="0">
                <a:solidFill>
                  <a:schemeClr val="accent6"/>
                </a:solidFill>
              </a:rPr>
              <a:t>	</a:t>
            </a:r>
            <a:r>
              <a:rPr lang="en-GB" dirty="0" smtClean="0">
                <a:solidFill>
                  <a:schemeClr val="accent6"/>
                </a:solidFill>
              </a:rPr>
              <a:t>		38.16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57884" y="1500174"/>
            <a:ext cx="3071834" cy="5143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u="sng" dirty="0" smtClean="0">
                <a:solidFill>
                  <a:srgbClr val="FF0000"/>
                </a:solidFill>
              </a:rPr>
              <a:t>Red</a:t>
            </a:r>
            <a:endParaRPr kumimoji="0" lang="en-GB" sz="32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0.11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0.3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0.033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	1.32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2.2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2.904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	0.27 x 1.11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0.2997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>
                <a:solidFill>
                  <a:srgbClr val="FF0000"/>
                </a:solidFill>
              </a:rPr>
              <a:t>4.	2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.34 x 0.18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0.4212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5"/>
              <a:tabLst/>
              <a:defRPr/>
            </a:pPr>
            <a:r>
              <a:rPr lang="en-GB" sz="3200" dirty="0" smtClean="0">
                <a:solidFill>
                  <a:srgbClr val="FF0000"/>
                </a:solidFill>
              </a:rPr>
              <a:t>1.08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0.12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>
                <a:solidFill>
                  <a:srgbClr val="FF0000"/>
                </a:solidFill>
              </a:rPr>
              <a:t>	</a:t>
            </a:r>
            <a:r>
              <a:rPr lang="en-GB" sz="3200" dirty="0" smtClean="0">
                <a:solidFill>
                  <a:srgbClr val="FF0000"/>
                </a:solidFill>
              </a:rPr>
              <a:t>		0.1296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>
                <a:solidFill>
                  <a:srgbClr val="FF0000"/>
                </a:solidFill>
              </a:rPr>
              <a:t>	</a:t>
            </a:r>
            <a:r>
              <a:rPr lang="en-GB" sz="3200" dirty="0" smtClean="0">
                <a:solidFill>
                  <a:srgbClr val="FF0000"/>
                </a:solidFill>
              </a:rPr>
              <a:t>		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500174"/>
            <a:ext cx="3071834" cy="5143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u="sng" noProof="0" dirty="0" smtClean="0">
                <a:solidFill>
                  <a:srgbClr val="00B050"/>
                </a:solidFill>
              </a:rPr>
              <a:t>Green</a:t>
            </a:r>
            <a:endParaRPr kumimoji="0" lang="en-GB" sz="3200" b="0" i="0" u="sng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n-GB" sz="3200" dirty="0" smtClean="0">
                <a:solidFill>
                  <a:srgbClr val="00B050"/>
                </a:solidFill>
              </a:rPr>
              <a:t>7 x 0.6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lang="en-GB" sz="3200" dirty="0" smtClean="0">
                <a:solidFill>
                  <a:srgbClr val="00B050"/>
                </a:solidFill>
              </a:rPr>
              <a:t>4.2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	</a:t>
            </a:r>
            <a:r>
              <a:rPr lang="en-GB" sz="3200" dirty="0" smtClean="0">
                <a:solidFill>
                  <a:srgbClr val="00B050"/>
                </a:solidFill>
              </a:rPr>
              <a:t>3 x 0.9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2.7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	</a:t>
            </a:r>
            <a:r>
              <a:rPr lang="en-GB" sz="3200" dirty="0" smtClean="0">
                <a:solidFill>
                  <a:srgbClr val="00B050"/>
                </a:solidFill>
              </a:rPr>
              <a:t>11 x 0.5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lang="en-GB" sz="3200" dirty="0" smtClean="0">
                <a:solidFill>
                  <a:srgbClr val="00B050"/>
                </a:solidFill>
              </a:rPr>
              <a:t>5.5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>
                <a:solidFill>
                  <a:srgbClr val="00B050"/>
                </a:solidFill>
              </a:rPr>
              <a:t>4.	12 x 1.3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lang="en-GB" sz="3200" dirty="0" smtClean="0">
                <a:solidFill>
                  <a:srgbClr val="00B050"/>
                </a:solidFill>
              </a:rPr>
              <a:t>15.6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5"/>
              <a:tabLst/>
              <a:defRPr/>
            </a:pPr>
            <a:r>
              <a:rPr lang="en-GB" sz="3200" noProof="0" dirty="0" smtClean="0">
                <a:solidFill>
                  <a:srgbClr val="00B050"/>
                </a:solidFill>
              </a:rPr>
              <a:t>9 x 0.14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>
                <a:solidFill>
                  <a:srgbClr val="00B050"/>
                </a:solidFill>
              </a:rPr>
              <a:t>	</a:t>
            </a:r>
            <a:r>
              <a:rPr lang="en-GB" sz="3200" dirty="0" smtClean="0">
                <a:solidFill>
                  <a:srgbClr val="00B050"/>
                </a:solidFill>
              </a:rPr>
              <a:t>		1.26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>
                <a:solidFill>
                  <a:srgbClr val="FF0000"/>
                </a:solidFill>
              </a:rPr>
              <a:t>	</a:t>
            </a:r>
            <a:r>
              <a:rPr lang="en-GB" sz="3200" dirty="0" smtClean="0">
                <a:solidFill>
                  <a:srgbClr val="FF0000"/>
                </a:solidFill>
              </a:rPr>
              <a:t>		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60648"/>
            <a:ext cx="7308304" cy="6375329"/>
          </a:xfrm>
          <a:prstGeom prst="rect">
            <a:avLst/>
          </a:prstGeom>
          <a:solidFill>
            <a:srgbClr val="FF0000"/>
          </a:solidFill>
          <a:ln w="1270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1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0.8 x 0.4 = 0.32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RIGHT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RIGHT OR WRONG?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Question 2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latin typeface="Comic Sans MS" pitchFamily="66" charset="0"/>
              </a:rPr>
              <a:t>0.3 x 0.5 = 1.5</a:t>
            </a:r>
          </a:p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 smtClean="0">
                <a:solidFill>
                  <a:srgbClr val="FF0000"/>
                </a:solidFill>
                <a:latin typeface="Comic Sans MS" pitchFamily="66" charset="0"/>
              </a:rPr>
              <a:t>WRONG</a:t>
            </a:r>
            <a:endParaRPr lang="en-GB" sz="4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216</Words>
  <Application>Microsoft Office PowerPoint</Application>
  <PresentationFormat>On-screen Show (4:3)</PresentationFormat>
  <Paragraphs>118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https://www.youtube.com/watch?v=9dYXfZZsbzc  (watch this fun song to remind you of the strategy ) </vt:lpstr>
      <vt:lpstr>Long Multiplication</vt:lpstr>
      <vt:lpstr>Long Multiplication</vt:lpstr>
      <vt:lpstr>Decimal Numbers</vt:lpstr>
      <vt:lpstr>Multiplying</vt:lpstr>
      <vt:lpstr>Questions- choose at least 5 from across the colours</vt:lpstr>
      <vt:lpstr>PowerPoint Presentation</vt:lpstr>
      <vt:lpstr>RIGHT OR WRONG?</vt:lpstr>
      <vt:lpstr>RIGHT OR WRONG?</vt:lpstr>
      <vt:lpstr>RIGHT OR WRONG?</vt:lpstr>
      <vt:lpstr>RIGHT OR WRONG?</vt:lpstr>
      <vt:lpstr>RIGHT OR WRONG?</vt:lpstr>
      <vt:lpstr>RIGHT OR WRONG?</vt:lpstr>
      <vt:lpstr>RIGHT OR WRONG?</vt:lpstr>
      <vt:lpstr>RIGHT OR WRONG?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WeeksC</dc:creator>
  <cp:lastModifiedBy>K Aldridge</cp:lastModifiedBy>
  <cp:revision>24</cp:revision>
  <dcterms:created xsi:type="dcterms:W3CDTF">2009-10-01T19:53:01Z</dcterms:created>
  <dcterms:modified xsi:type="dcterms:W3CDTF">2020-04-27T16:12:45Z</dcterms:modified>
</cp:coreProperties>
</file>