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8" r:id="rId2"/>
    <p:sldId id="256" r:id="rId3"/>
    <p:sldId id="257" r:id="rId4"/>
    <p:sldId id="258" r:id="rId5"/>
    <p:sldId id="261" r:id="rId6"/>
    <p:sldId id="259" r:id="rId7"/>
    <p:sldId id="260" r:id="rId8"/>
    <p:sldId id="262" r:id="rId9"/>
    <p:sldId id="263" r:id="rId10"/>
    <p:sldId id="264" r:id="rId11"/>
    <p:sldId id="275" r:id="rId12"/>
    <p:sldId id="265" r:id="rId13"/>
    <p:sldId id="266" r:id="rId14"/>
    <p:sldId id="272" r:id="rId15"/>
    <p:sldId id="270" r:id="rId16"/>
    <p:sldId id="271" r:id="rId17"/>
    <p:sldId id="267" r:id="rId18"/>
    <p:sldId id="269" r:id="rId19"/>
    <p:sldId id="268" r:id="rId20"/>
    <p:sldId id="277" r:id="rId21"/>
    <p:sldId id="276" r:id="rId22"/>
    <p:sldId id="280" r:id="rId23"/>
    <p:sldId id="279" r:id="rId24"/>
    <p:sldId id="28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1" d="100"/>
          <a:sy n="81" d="100"/>
        </p:scale>
        <p:origin x="60" y="12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4/6/2020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4/6/2020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youtube.com/watch?v=k0ztLFtL2Yk&amp;safe=active"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9.png"/><Relationship Id="rId7" Type="http://schemas.openxmlformats.org/officeDocument/2006/relationships/image" Target="../media/image9.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32.jpe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9600" dirty="0" smtClean="0">
                <a:solidFill>
                  <a:srgbClr val="FF0000"/>
                </a:solidFill>
              </a:rPr>
              <a:t>Chris </a:t>
            </a:r>
            <a:r>
              <a:rPr lang="en-GB" sz="9600" dirty="0" err="1" smtClean="0">
                <a:solidFill>
                  <a:srgbClr val="FF0000"/>
                </a:solidFill>
              </a:rPr>
              <a:t>Ofili</a:t>
            </a:r>
            <a:endParaRPr lang="en-GB" sz="9600" dirty="0">
              <a:solidFill>
                <a:srgbClr val="FF0000"/>
              </a:solidFill>
            </a:endParaRPr>
          </a:p>
        </p:txBody>
      </p:sp>
      <p:sp>
        <p:nvSpPr>
          <p:cNvPr id="3" name="Subtitle 2"/>
          <p:cNvSpPr>
            <a:spLocks noGrp="1"/>
          </p:cNvSpPr>
          <p:nvPr>
            <p:ph type="subTitle" idx="1"/>
          </p:nvPr>
        </p:nvSpPr>
        <p:spPr/>
        <p:txBody>
          <a:bodyPr>
            <a:normAutofit fontScale="85000" lnSpcReduction="20000"/>
          </a:bodyPr>
          <a:lstStyle/>
          <a:p>
            <a:r>
              <a:rPr lang="en-GB" cap="none" dirty="0" smtClean="0">
                <a:effectLst>
                  <a:glow rad="38100">
                    <a:schemeClr val="bg1">
                      <a:lumMod val="50000"/>
                      <a:lumOff val="50000"/>
                      <a:alpha val="20000"/>
                    </a:schemeClr>
                  </a:glow>
                </a:effectLst>
                <a:latin typeface="Arial" pitchFamily="34" charset="0"/>
                <a:cs typeface="Arial" pitchFamily="34" charset="0"/>
              </a:rPr>
              <a:t>This PowerPoint is all about Chris </a:t>
            </a:r>
            <a:r>
              <a:rPr lang="en-GB" cap="none" dirty="0" err="1" smtClean="0">
                <a:effectLst>
                  <a:glow rad="38100">
                    <a:schemeClr val="bg1">
                      <a:lumMod val="50000"/>
                      <a:lumOff val="50000"/>
                      <a:alpha val="20000"/>
                    </a:schemeClr>
                  </a:glow>
                </a:effectLst>
                <a:latin typeface="Arial" pitchFamily="34" charset="0"/>
                <a:cs typeface="Arial" pitchFamily="34" charset="0"/>
              </a:rPr>
              <a:t>Ofili</a:t>
            </a:r>
            <a:r>
              <a:rPr lang="en-GB" cap="none" dirty="0" smtClean="0">
                <a:effectLst>
                  <a:glow rad="38100">
                    <a:schemeClr val="bg1">
                      <a:lumMod val="50000"/>
                      <a:lumOff val="50000"/>
                      <a:alpha val="20000"/>
                    </a:schemeClr>
                  </a:glow>
                </a:effectLst>
                <a:latin typeface="Arial" pitchFamily="34" charset="0"/>
                <a:cs typeface="Arial" pitchFamily="34" charset="0"/>
              </a:rPr>
              <a:t>.  We would usually spend 45 minutes to an hour a week doing art in school.  Often we start something one week and continue it the next.  Therefore, when you reach the last slide, it doesn’t look like there is a lot to do but we would expect each task to take 2-3 weeks!  We look forward to seeing your artwork!</a:t>
            </a:r>
          </a:p>
          <a:p>
            <a:endParaRPr lang="en-GB" cap="none" dirty="0" smtClean="0">
              <a:effectLst>
                <a:glow rad="38100">
                  <a:schemeClr val="bg1">
                    <a:lumMod val="50000"/>
                    <a:lumOff val="50000"/>
                    <a:alpha val="20000"/>
                  </a:schemeClr>
                </a:glow>
              </a:effectLst>
              <a:latin typeface="Arial" pitchFamily="34" charset="0"/>
              <a:cs typeface="Arial" pitchFamily="34" charset="0"/>
            </a:endParaRPr>
          </a:p>
          <a:p>
            <a:r>
              <a:rPr lang="en-GB" cap="none" dirty="0" smtClean="0">
                <a:effectLst>
                  <a:glow rad="38100">
                    <a:schemeClr val="bg1">
                      <a:lumMod val="50000"/>
                      <a:lumOff val="50000"/>
                      <a:alpha val="20000"/>
                    </a:schemeClr>
                  </a:glow>
                </a:effectLst>
                <a:latin typeface="Arial" pitchFamily="34" charset="0"/>
                <a:cs typeface="Arial" pitchFamily="34" charset="0"/>
              </a:rPr>
              <a:t>Enjoy learning about Chris </a:t>
            </a:r>
            <a:r>
              <a:rPr lang="en-GB" cap="none" dirty="0" err="1" smtClean="0">
                <a:effectLst>
                  <a:glow rad="38100">
                    <a:schemeClr val="bg1">
                      <a:lumMod val="50000"/>
                      <a:lumOff val="50000"/>
                      <a:alpha val="20000"/>
                    </a:schemeClr>
                  </a:glow>
                </a:effectLst>
                <a:latin typeface="Arial" pitchFamily="34" charset="0"/>
                <a:cs typeface="Arial" pitchFamily="34" charset="0"/>
              </a:rPr>
              <a:t>Ofili</a:t>
            </a:r>
            <a:r>
              <a:rPr lang="en-GB" cap="none" dirty="0" smtClean="0">
                <a:effectLst>
                  <a:glow rad="38100">
                    <a:schemeClr val="bg1">
                      <a:lumMod val="50000"/>
                      <a:lumOff val="50000"/>
                      <a:alpha val="20000"/>
                    </a:schemeClr>
                  </a:glow>
                </a:effectLst>
                <a:latin typeface="Arial" pitchFamily="34" charset="0"/>
                <a:cs typeface="Arial" pitchFamily="34" charset="0"/>
              </a:rPr>
              <a:t>!</a:t>
            </a:r>
            <a:endParaRPr lang="en-GB" cap="none" dirty="0">
              <a:effectLst>
                <a:glow rad="38100">
                  <a:schemeClr val="bg1">
                    <a:lumMod val="50000"/>
                    <a:lumOff val="50000"/>
                    <a:alpha val="20000"/>
                  </a:schemeClr>
                </a:glo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E25C8D-2C64-4F3A-B67D-B67EF2CBF361}"/>
              </a:ext>
            </a:extLst>
          </p:cNvPr>
          <p:cNvPicPr>
            <a:picLocks noChangeAspect="1"/>
          </p:cNvPicPr>
          <p:nvPr/>
        </p:nvPicPr>
        <p:blipFill>
          <a:blip r:embed="rId2"/>
          <a:stretch>
            <a:fillRect/>
          </a:stretch>
        </p:blipFill>
        <p:spPr>
          <a:xfrm>
            <a:off x="4383828" y="853765"/>
            <a:ext cx="3424344" cy="5148775"/>
          </a:xfrm>
          <a:prstGeom prst="rect">
            <a:avLst/>
          </a:prstGeom>
        </p:spPr>
      </p:pic>
      <p:pic>
        <p:nvPicPr>
          <p:cNvPr id="7" name="Picture 6">
            <a:extLst>
              <a:ext uri="{FF2B5EF4-FFF2-40B4-BE49-F238E27FC236}">
                <a16:creationId xmlns:a16="http://schemas.microsoft.com/office/drawing/2014/main" id="{DEAFC2B9-92EF-483E-8AF6-4EBF3618EB9C}"/>
              </a:ext>
            </a:extLst>
          </p:cNvPr>
          <p:cNvPicPr>
            <a:picLocks noChangeAspect="1"/>
          </p:cNvPicPr>
          <p:nvPr/>
        </p:nvPicPr>
        <p:blipFill>
          <a:blip r:embed="rId3"/>
          <a:stretch>
            <a:fillRect/>
          </a:stretch>
        </p:blipFill>
        <p:spPr>
          <a:xfrm>
            <a:off x="476827" y="854612"/>
            <a:ext cx="3424343" cy="5147929"/>
          </a:xfrm>
          <a:prstGeom prst="rect">
            <a:avLst/>
          </a:prstGeom>
        </p:spPr>
      </p:pic>
      <p:pic>
        <p:nvPicPr>
          <p:cNvPr id="9" name="Picture 8">
            <a:extLst>
              <a:ext uri="{FF2B5EF4-FFF2-40B4-BE49-F238E27FC236}">
                <a16:creationId xmlns:a16="http://schemas.microsoft.com/office/drawing/2014/main" id="{EF94A15B-4A84-46AA-AD59-771ECF463F93}"/>
              </a:ext>
            </a:extLst>
          </p:cNvPr>
          <p:cNvPicPr>
            <a:picLocks noChangeAspect="1"/>
          </p:cNvPicPr>
          <p:nvPr/>
        </p:nvPicPr>
        <p:blipFill>
          <a:blip r:embed="rId4"/>
          <a:stretch>
            <a:fillRect/>
          </a:stretch>
        </p:blipFill>
        <p:spPr>
          <a:xfrm>
            <a:off x="8261080" y="854612"/>
            <a:ext cx="3454093" cy="5147928"/>
          </a:xfrm>
          <a:prstGeom prst="rect">
            <a:avLst/>
          </a:prstGeom>
        </p:spPr>
      </p:pic>
    </p:spTree>
    <p:extLst>
      <p:ext uri="{BB962C8B-B14F-4D97-AF65-F5344CB8AC3E}">
        <p14:creationId xmlns:p14="http://schemas.microsoft.com/office/powerpoint/2010/main" val="24251452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F738795-6909-4DF2-A645-2D132B295D12}"/>
              </a:ext>
            </a:extLst>
          </p:cNvPr>
          <p:cNvPicPr>
            <a:picLocks noGrp="1" noChangeAspect="1"/>
          </p:cNvPicPr>
          <p:nvPr>
            <p:ph idx="1"/>
          </p:nvPr>
        </p:nvPicPr>
        <p:blipFill rotWithShape="1">
          <a:blip r:embed="rId2"/>
          <a:srcRect l="17921" t="8743" r="11117" b="9306"/>
          <a:stretch/>
        </p:blipFill>
        <p:spPr>
          <a:xfrm>
            <a:off x="1434902" y="331206"/>
            <a:ext cx="4459461" cy="6195588"/>
          </a:xfrm>
        </p:spPr>
      </p:pic>
      <p:pic>
        <p:nvPicPr>
          <p:cNvPr id="6" name="Picture 5">
            <a:extLst>
              <a:ext uri="{FF2B5EF4-FFF2-40B4-BE49-F238E27FC236}">
                <a16:creationId xmlns:a16="http://schemas.microsoft.com/office/drawing/2014/main" id="{868A4EC7-BA89-4182-B5A9-2209E63AF24D}"/>
              </a:ext>
            </a:extLst>
          </p:cNvPr>
          <p:cNvPicPr>
            <a:picLocks noChangeAspect="1"/>
          </p:cNvPicPr>
          <p:nvPr/>
        </p:nvPicPr>
        <p:blipFill>
          <a:blip r:embed="rId3"/>
          <a:stretch>
            <a:fillRect/>
          </a:stretch>
        </p:blipFill>
        <p:spPr>
          <a:xfrm>
            <a:off x="6182710" y="152733"/>
            <a:ext cx="4883877" cy="6552534"/>
          </a:xfrm>
          <a:prstGeom prst="rect">
            <a:avLst/>
          </a:prstGeom>
        </p:spPr>
      </p:pic>
    </p:spTree>
    <p:extLst>
      <p:ext uri="{BB962C8B-B14F-4D97-AF65-F5344CB8AC3E}">
        <p14:creationId xmlns:p14="http://schemas.microsoft.com/office/powerpoint/2010/main" val="12054599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19698D-5D1E-4B70-89A3-AB3600FEA900}"/>
              </a:ext>
            </a:extLst>
          </p:cNvPr>
          <p:cNvPicPr>
            <a:picLocks noChangeAspect="1"/>
          </p:cNvPicPr>
          <p:nvPr/>
        </p:nvPicPr>
        <p:blipFill>
          <a:blip r:embed="rId2"/>
          <a:stretch>
            <a:fillRect/>
          </a:stretch>
        </p:blipFill>
        <p:spPr>
          <a:xfrm>
            <a:off x="1050388" y="230743"/>
            <a:ext cx="4565895" cy="6457071"/>
          </a:xfrm>
          <a:prstGeom prst="rect">
            <a:avLst/>
          </a:prstGeom>
        </p:spPr>
      </p:pic>
      <p:pic>
        <p:nvPicPr>
          <p:cNvPr id="7" name="Picture 6">
            <a:extLst>
              <a:ext uri="{FF2B5EF4-FFF2-40B4-BE49-F238E27FC236}">
                <a16:creationId xmlns:a16="http://schemas.microsoft.com/office/drawing/2014/main" id="{ED651108-1D8C-4175-B40B-24AE98C273C6}"/>
              </a:ext>
            </a:extLst>
          </p:cNvPr>
          <p:cNvPicPr>
            <a:picLocks noChangeAspect="1"/>
          </p:cNvPicPr>
          <p:nvPr/>
        </p:nvPicPr>
        <p:blipFill rotWithShape="1">
          <a:blip r:embed="rId3"/>
          <a:srcRect l="7371" r="7990"/>
          <a:stretch/>
        </p:blipFill>
        <p:spPr>
          <a:xfrm>
            <a:off x="6239021" y="261023"/>
            <a:ext cx="4768947" cy="6426791"/>
          </a:xfrm>
          <a:prstGeom prst="rect">
            <a:avLst/>
          </a:prstGeom>
        </p:spPr>
      </p:pic>
    </p:spTree>
    <p:extLst>
      <p:ext uri="{BB962C8B-B14F-4D97-AF65-F5344CB8AC3E}">
        <p14:creationId xmlns:p14="http://schemas.microsoft.com/office/powerpoint/2010/main" val="1007987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7A1AE7-1A92-40B7-A3B2-688244B3F631}"/>
              </a:ext>
            </a:extLst>
          </p:cNvPr>
          <p:cNvPicPr>
            <a:picLocks noChangeAspect="1"/>
          </p:cNvPicPr>
          <p:nvPr/>
        </p:nvPicPr>
        <p:blipFill>
          <a:blip r:embed="rId2"/>
          <a:stretch>
            <a:fillRect/>
          </a:stretch>
        </p:blipFill>
        <p:spPr>
          <a:xfrm>
            <a:off x="2056975" y="165769"/>
            <a:ext cx="8319273" cy="6526462"/>
          </a:xfrm>
          <a:prstGeom prst="rect">
            <a:avLst/>
          </a:prstGeom>
        </p:spPr>
      </p:pic>
    </p:spTree>
    <p:extLst>
      <p:ext uri="{BB962C8B-B14F-4D97-AF65-F5344CB8AC3E}">
        <p14:creationId xmlns:p14="http://schemas.microsoft.com/office/powerpoint/2010/main" val="30901515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6BE079-9F9E-4251-87E5-7454FEA53E85}"/>
              </a:ext>
            </a:extLst>
          </p:cNvPr>
          <p:cNvPicPr>
            <a:picLocks noChangeAspect="1"/>
          </p:cNvPicPr>
          <p:nvPr/>
        </p:nvPicPr>
        <p:blipFill>
          <a:blip r:embed="rId2"/>
          <a:stretch>
            <a:fillRect/>
          </a:stretch>
        </p:blipFill>
        <p:spPr>
          <a:xfrm>
            <a:off x="7555236" y="209550"/>
            <a:ext cx="4514850" cy="6438900"/>
          </a:xfrm>
          <a:prstGeom prst="rect">
            <a:avLst/>
          </a:prstGeom>
        </p:spPr>
      </p:pic>
      <p:pic>
        <p:nvPicPr>
          <p:cNvPr id="9" name="Picture 8">
            <a:extLst>
              <a:ext uri="{FF2B5EF4-FFF2-40B4-BE49-F238E27FC236}">
                <a16:creationId xmlns:a16="http://schemas.microsoft.com/office/drawing/2014/main" id="{D37BB313-E155-4A71-9533-DFE6ACD0AB9D}"/>
              </a:ext>
            </a:extLst>
          </p:cNvPr>
          <p:cNvPicPr>
            <a:picLocks noChangeAspect="1"/>
          </p:cNvPicPr>
          <p:nvPr/>
        </p:nvPicPr>
        <p:blipFill>
          <a:blip r:embed="rId3"/>
          <a:stretch>
            <a:fillRect/>
          </a:stretch>
        </p:blipFill>
        <p:spPr>
          <a:xfrm>
            <a:off x="3096164" y="209550"/>
            <a:ext cx="4459072" cy="6438900"/>
          </a:xfrm>
          <a:prstGeom prst="rect">
            <a:avLst/>
          </a:prstGeom>
        </p:spPr>
      </p:pic>
      <p:pic>
        <p:nvPicPr>
          <p:cNvPr id="5" name="Picture 4">
            <a:extLst>
              <a:ext uri="{FF2B5EF4-FFF2-40B4-BE49-F238E27FC236}">
                <a16:creationId xmlns:a16="http://schemas.microsoft.com/office/drawing/2014/main" id="{DD58726C-7198-4B4B-9DA2-2F12CBEE2340}"/>
              </a:ext>
            </a:extLst>
          </p:cNvPr>
          <p:cNvPicPr>
            <a:picLocks noChangeAspect="1"/>
          </p:cNvPicPr>
          <p:nvPr/>
        </p:nvPicPr>
        <p:blipFill>
          <a:blip r:embed="rId4"/>
          <a:stretch>
            <a:fillRect/>
          </a:stretch>
        </p:blipFill>
        <p:spPr>
          <a:xfrm>
            <a:off x="121914" y="1064016"/>
            <a:ext cx="3366874" cy="5039588"/>
          </a:xfrm>
          <a:prstGeom prst="rect">
            <a:avLst/>
          </a:prstGeom>
        </p:spPr>
      </p:pic>
    </p:spTree>
    <p:extLst>
      <p:ext uri="{BB962C8B-B14F-4D97-AF65-F5344CB8AC3E}">
        <p14:creationId xmlns:p14="http://schemas.microsoft.com/office/powerpoint/2010/main" val="6335967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A24D15-F6D3-462F-A882-AAFBC16EECC8}"/>
              </a:ext>
            </a:extLst>
          </p:cNvPr>
          <p:cNvPicPr>
            <a:picLocks noChangeAspect="1"/>
          </p:cNvPicPr>
          <p:nvPr/>
        </p:nvPicPr>
        <p:blipFill>
          <a:blip r:embed="rId2"/>
          <a:stretch>
            <a:fillRect/>
          </a:stretch>
        </p:blipFill>
        <p:spPr>
          <a:xfrm>
            <a:off x="6595844" y="412872"/>
            <a:ext cx="4457700" cy="5610225"/>
          </a:xfrm>
          <a:prstGeom prst="rect">
            <a:avLst/>
          </a:prstGeom>
        </p:spPr>
      </p:pic>
      <p:pic>
        <p:nvPicPr>
          <p:cNvPr id="8" name="Picture 7">
            <a:extLst>
              <a:ext uri="{FF2B5EF4-FFF2-40B4-BE49-F238E27FC236}">
                <a16:creationId xmlns:a16="http://schemas.microsoft.com/office/drawing/2014/main" id="{C54F44A6-B03F-4692-A7BE-E5389AD8164E}"/>
              </a:ext>
            </a:extLst>
          </p:cNvPr>
          <p:cNvPicPr>
            <a:picLocks noChangeAspect="1"/>
          </p:cNvPicPr>
          <p:nvPr/>
        </p:nvPicPr>
        <p:blipFill>
          <a:blip r:embed="rId3"/>
          <a:stretch>
            <a:fillRect/>
          </a:stretch>
        </p:blipFill>
        <p:spPr>
          <a:xfrm>
            <a:off x="828090" y="412872"/>
            <a:ext cx="4514850" cy="5791200"/>
          </a:xfrm>
          <a:prstGeom prst="rect">
            <a:avLst/>
          </a:prstGeom>
        </p:spPr>
      </p:pic>
    </p:spTree>
    <p:extLst>
      <p:ext uri="{BB962C8B-B14F-4D97-AF65-F5344CB8AC3E}">
        <p14:creationId xmlns:p14="http://schemas.microsoft.com/office/powerpoint/2010/main" val="31905352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C8E80B-AAC5-4BC0-BB0F-E491BEFDFADB}"/>
              </a:ext>
            </a:extLst>
          </p:cNvPr>
          <p:cNvPicPr>
            <a:picLocks noChangeAspect="1"/>
          </p:cNvPicPr>
          <p:nvPr/>
        </p:nvPicPr>
        <p:blipFill>
          <a:blip r:embed="rId2"/>
          <a:stretch>
            <a:fillRect/>
          </a:stretch>
        </p:blipFill>
        <p:spPr>
          <a:xfrm>
            <a:off x="1322505" y="330217"/>
            <a:ext cx="4145749" cy="6235568"/>
          </a:xfrm>
          <a:prstGeom prst="rect">
            <a:avLst/>
          </a:prstGeom>
        </p:spPr>
      </p:pic>
      <p:pic>
        <p:nvPicPr>
          <p:cNvPr id="6" name="Picture 5">
            <a:extLst>
              <a:ext uri="{FF2B5EF4-FFF2-40B4-BE49-F238E27FC236}">
                <a16:creationId xmlns:a16="http://schemas.microsoft.com/office/drawing/2014/main" id="{9BB4AED5-8110-4A9E-9A6E-0144044D0051}"/>
              </a:ext>
            </a:extLst>
          </p:cNvPr>
          <p:cNvPicPr>
            <a:picLocks noChangeAspect="1"/>
          </p:cNvPicPr>
          <p:nvPr/>
        </p:nvPicPr>
        <p:blipFill>
          <a:blip r:embed="rId3"/>
          <a:stretch>
            <a:fillRect/>
          </a:stretch>
        </p:blipFill>
        <p:spPr>
          <a:xfrm>
            <a:off x="6526919" y="311216"/>
            <a:ext cx="4157046" cy="6235568"/>
          </a:xfrm>
          <a:prstGeom prst="rect">
            <a:avLst/>
          </a:prstGeom>
        </p:spPr>
      </p:pic>
    </p:spTree>
    <p:extLst>
      <p:ext uri="{BB962C8B-B14F-4D97-AF65-F5344CB8AC3E}">
        <p14:creationId xmlns:p14="http://schemas.microsoft.com/office/powerpoint/2010/main" val="24229492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D1204-3481-4659-9A53-AE8910695B23}"/>
              </a:ext>
            </a:extLst>
          </p:cNvPr>
          <p:cNvSpPr>
            <a:spLocks noGrp="1"/>
          </p:cNvSpPr>
          <p:nvPr>
            <p:ph type="title"/>
          </p:nvPr>
        </p:nvSpPr>
        <p:spPr>
          <a:xfrm>
            <a:off x="291137" y="364183"/>
            <a:ext cx="9905998" cy="768626"/>
          </a:xfrm>
        </p:spPr>
        <p:txBody>
          <a:bodyPr>
            <a:normAutofit fontScale="90000"/>
          </a:bodyPr>
          <a:lstStyle/>
          <a:p>
            <a:r>
              <a:rPr lang="en-GB" dirty="0"/>
              <a:t>No woman no cry</a:t>
            </a:r>
            <a:br>
              <a:rPr lang="en-GB" dirty="0"/>
            </a:br>
            <a:r>
              <a:rPr lang="en-GB" sz="1800" dirty="0"/>
              <a:t>1998, Mixed media on canvas.</a:t>
            </a:r>
          </a:p>
        </p:txBody>
      </p:sp>
      <p:pic>
        <p:nvPicPr>
          <p:cNvPr id="5" name="Content Placeholder 4">
            <a:extLst>
              <a:ext uri="{FF2B5EF4-FFF2-40B4-BE49-F238E27FC236}">
                <a16:creationId xmlns:a16="http://schemas.microsoft.com/office/drawing/2014/main" id="{1C345AFA-E3E9-4817-9516-E9DD2CBE538E}"/>
              </a:ext>
            </a:extLst>
          </p:cNvPr>
          <p:cNvPicPr>
            <a:picLocks noGrp="1" noChangeAspect="1"/>
          </p:cNvPicPr>
          <p:nvPr>
            <p:ph idx="1"/>
          </p:nvPr>
        </p:nvPicPr>
        <p:blipFill>
          <a:blip r:embed="rId2"/>
          <a:stretch>
            <a:fillRect/>
          </a:stretch>
        </p:blipFill>
        <p:spPr>
          <a:xfrm>
            <a:off x="8609428" y="344388"/>
            <a:ext cx="3291435" cy="4376909"/>
          </a:xfrm>
        </p:spPr>
      </p:pic>
      <p:sp>
        <p:nvSpPr>
          <p:cNvPr id="6" name="TextBox 5">
            <a:extLst>
              <a:ext uri="{FF2B5EF4-FFF2-40B4-BE49-F238E27FC236}">
                <a16:creationId xmlns:a16="http://schemas.microsoft.com/office/drawing/2014/main" id="{48F12F46-C3B8-415E-B88B-EE4363222E0F}"/>
              </a:ext>
            </a:extLst>
          </p:cNvPr>
          <p:cNvSpPr txBox="1"/>
          <p:nvPr/>
        </p:nvSpPr>
        <p:spPr>
          <a:xfrm>
            <a:off x="291137" y="1637560"/>
            <a:ext cx="9905998" cy="2862322"/>
          </a:xfrm>
          <a:prstGeom prst="rect">
            <a:avLst/>
          </a:prstGeom>
          <a:noFill/>
        </p:spPr>
        <p:txBody>
          <a:bodyPr wrap="square" rtlCol="0">
            <a:spAutoFit/>
          </a:bodyPr>
          <a:lstStyle/>
          <a:p>
            <a:r>
              <a:rPr lang="en-GB" dirty="0"/>
              <a:t>This painting was featured in the exhibition that won him the Turner Prize.</a:t>
            </a:r>
            <a:br>
              <a:rPr lang="en-GB" dirty="0"/>
            </a:br>
            <a:r>
              <a:rPr lang="en-GB" dirty="0"/>
              <a:t/>
            </a:r>
            <a:br>
              <a:rPr lang="en-GB" dirty="0"/>
            </a:br>
            <a:r>
              <a:rPr lang="en-GB" dirty="0"/>
              <a:t>‘No woman, no cry’ was created to symbolise melancholy and grief.</a:t>
            </a:r>
            <a:br>
              <a:rPr lang="en-GB" dirty="0"/>
            </a:br>
            <a:r>
              <a:rPr lang="en-GB" dirty="0"/>
              <a:t>Within the tears are photos of Stephen Lawrence who was killed in 1993.</a:t>
            </a:r>
            <a:br>
              <a:rPr lang="en-GB" dirty="0"/>
            </a:br>
            <a:r>
              <a:rPr lang="en-GB" dirty="0"/>
              <a:t/>
            </a:r>
            <a:br>
              <a:rPr lang="en-GB" dirty="0"/>
            </a:br>
            <a:endParaRPr lang="en-GB" dirty="0"/>
          </a:p>
          <a:p>
            <a:endParaRPr lang="en-GB" dirty="0"/>
          </a:p>
          <a:p>
            <a:r>
              <a:rPr lang="en-GB" dirty="0"/>
              <a:t>The name comes from a song by Bob Marley </a:t>
            </a:r>
            <a:br>
              <a:rPr lang="en-GB" dirty="0"/>
            </a:br>
            <a:r>
              <a:rPr lang="en-GB" dirty="0"/>
              <a:t>– a Jamaican musician very </a:t>
            </a:r>
            <a:br>
              <a:rPr lang="en-GB" dirty="0"/>
            </a:br>
            <a:r>
              <a:rPr lang="en-GB" dirty="0"/>
              <a:t>popular, particularly in black culture.</a:t>
            </a:r>
          </a:p>
        </p:txBody>
      </p:sp>
      <p:pic>
        <p:nvPicPr>
          <p:cNvPr id="8" name="Picture 7">
            <a:extLst>
              <a:ext uri="{FF2B5EF4-FFF2-40B4-BE49-F238E27FC236}">
                <a16:creationId xmlns:a16="http://schemas.microsoft.com/office/drawing/2014/main" id="{58AE6AF3-3522-436E-87E4-EB2D0BC10551}"/>
              </a:ext>
            </a:extLst>
          </p:cNvPr>
          <p:cNvPicPr>
            <a:picLocks noChangeAspect="1"/>
          </p:cNvPicPr>
          <p:nvPr/>
        </p:nvPicPr>
        <p:blipFill>
          <a:blip r:embed="rId3"/>
          <a:stretch>
            <a:fillRect/>
          </a:stretch>
        </p:blipFill>
        <p:spPr>
          <a:xfrm>
            <a:off x="5547850" y="3007143"/>
            <a:ext cx="2870315" cy="3428308"/>
          </a:xfrm>
          <a:prstGeom prst="rect">
            <a:avLst/>
          </a:prstGeom>
        </p:spPr>
      </p:pic>
      <p:pic>
        <p:nvPicPr>
          <p:cNvPr id="10" name="Picture 9">
            <a:extLst>
              <a:ext uri="{FF2B5EF4-FFF2-40B4-BE49-F238E27FC236}">
                <a16:creationId xmlns:a16="http://schemas.microsoft.com/office/drawing/2014/main" id="{6A000574-F349-4386-84C4-74DBFFB75B6E}"/>
              </a:ext>
            </a:extLst>
          </p:cNvPr>
          <p:cNvPicPr>
            <a:picLocks noChangeAspect="1"/>
          </p:cNvPicPr>
          <p:nvPr/>
        </p:nvPicPr>
        <p:blipFill>
          <a:blip r:embed="rId4"/>
          <a:stretch>
            <a:fillRect/>
          </a:stretch>
        </p:blipFill>
        <p:spPr>
          <a:xfrm>
            <a:off x="422547" y="4588073"/>
            <a:ext cx="1490660" cy="1996372"/>
          </a:xfrm>
          <a:prstGeom prst="rect">
            <a:avLst/>
          </a:prstGeom>
        </p:spPr>
      </p:pic>
    </p:spTree>
    <p:extLst>
      <p:ext uri="{BB962C8B-B14F-4D97-AF65-F5344CB8AC3E}">
        <p14:creationId xmlns:p14="http://schemas.microsoft.com/office/powerpoint/2010/main" val="1034909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F60D5EA-7B38-4C4A-AC5F-5616D46BCCC2}"/>
              </a:ext>
            </a:extLst>
          </p:cNvPr>
          <p:cNvPicPr>
            <a:picLocks noGrp="1" noChangeAspect="1"/>
          </p:cNvPicPr>
          <p:nvPr>
            <p:ph idx="1"/>
          </p:nvPr>
        </p:nvPicPr>
        <p:blipFill>
          <a:blip r:embed="rId2"/>
          <a:stretch>
            <a:fillRect/>
          </a:stretch>
        </p:blipFill>
        <p:spPr>
          <a:xfrm>
            <a:off x="211127" y="147609"/>
            <a:ext cx="9200160" cy="6562782"/>
          </a:xfrm>
          <a:prstGeom prst="rect">
            <a:avLst/>
          </a:prstGeom>
        </p:spPr>
      </p:pic>
      <p:sp>
        <p:nvSpPr>
          <p:cNvPr id="5" name="TextBox 4">
            <a:extLst>
              <a:ext uri="{FF2B5EF4-FFF2-40B4-BE49-F238E27FC236}">
                <a16:creationId xmlns:a16="http://schemas.microsoft.com/office/drawing/2014/main" id="{CA319155-7EE4-47C3-A6ED-77532303C761}"/>
              </a:ext>
            </a:extLst>
          </p:cNvPr>
          <p:cNvSpPr txBox="1"/>
          <p:nvPr/>
        </p:nvSpPr>
        <p:spPr>
          <a:xfrm>
            <a:off x="9566031" y="337625"/>
            <a:ext cx="2414842" cy="6463308"/>
          </a:xfrm>
          <a:prstGeom prst="rect">
            <a:avLst/>
          </a:prstGeom>
          <a:noFill/>
        </p:spPr>
        <p:txBody>
          <a:bodyPr wrap="square" rtlCol="0">
            <a:spAutoFit/>
          </a:bodyPr>
          <a:lstStyle/>
          <a:p>
            <a:r>
              <a:rPr lang="en-GB" dirty="0"/>
              <a:t>Paradise by Night</a:t>
            </a:r>
          </a:p>
          <a:p>
            <a:endParaRPr lang="en-GB" dirty="0"/>
          </a:p>
          <a:p>
            <a:r>
              <a:rPr lang="en-GB" dirty="0"/>
              <a:t>Lithograph print, 2010</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Chris </a:t>
            </a:r>
            <a:r>
              <a:rPr lang="en-GB" dirty="0" err="1"/>
              <a:t>Ofili</a:t>
            </a:r>
            <a:r>
              <a:rPr lang="en-GB" dirty="0"/>
              <a:t> now lives in Trinidad. His painting style has developed and changed further.</a:t>
            </a:r>
          </a:p>
        </p:txBody>
      </p:sp>
    </p:spTree>
    <p:extLst>
      <p:ext uri="{BB962C8B-B14F-4D97-AF65-F5344CB8AC3E}">
        <p14:creationId xmlns:p14="http://schemas.microsoft.com/office/powerpoint/2010/main" val="31911585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984A113-D86F-4D1D-BD31-5FCDDD38009A}"/>
              </a:ext>
            </a:extLst>
          </p:cNvPr>
          <p:cNvPicPr>
            <a:picLocks noGrp="1" noChangeAspect="1"/>
          </p:cNvPicPr>
          <p:nvPr>
            <p:ph idx="1"/>
          </p:nvPr>
        </p:nvPicPr>
        <p:blipFill>
          <a:blip r:embed="rId2"/>
          <a:stretch>
            <a:fillRect/>
          </a:stretch>
        </p:blipFill>
        <p:spPr>
          <a:xfrm>
            <a:off x="354870" y="304799"/>
            <a:ext cx="6371283" cy="6152271"/>
          </a:xfrm>
        </p:spPr>
      </p:pic>
      <p:sp>
        <p:nvSpPr>
          <p:cNvPr id="7" name="TextBox 6">
            <a:extLst>
              <a:ext uri="{FF2B5EF4-FFF2-40B4-BE49-F238E27FC236}">
                <a16:creationId xmlns:a16="http://schemas.microsoft.com/office/drawing/2014/main" id="{A68F4498-3515-4BAC-B32D-5BFCF3B57933}"/>
              </a:ext>
            </a:extLst>
          </p:cNvPr>
          <p:cNvSpPr txBox="1"/>
          <p:nvPr/>
        </p:nvSpPr>
        <p:spPr>
          <a:xfrm>
            <a:off x="7036903" y="304799"/>
            <a:ext cx="4651513" cy="2585323"/>
          </a:xfrm>
          <a:prstGeom prst="rect">
            <a:avLst/>
          </a:prstGeom>
          <a:noFill/>
        </p:spPr>
        <p:txBody>
          <a:bodyPr wrap="square" rtlCol="0">
            <a:spAutoFit/>
          </a:bodyPr>
          <a:lstStyle/>
          <a:p>
            <a:r>
              <a:rPr lang="en-GB" dirty="0"/>
              <a:t>In 1998, at age 30, Chris </a:t>
            </a:r>
            <a:r>
              <a:rPr lang="en-GB" dirty="0" err="1"/>
              <a:t>Ofili</a:t>
            </a:r>
            <a:r>
              <a:rPr lang="en-GB" dirty="0"/>
              <a:t> was the first black person to win the prestigious art award known as ‘The Turner Prize’ at the Tate Gallery in London, but his success and achievements have not ended there.</a:t>
            </a:r>
            <a:br>
              <a:rPr lang="en-GB" dirty="0"/>
            </a:br>
            <a:r>
              <a:rPr lang="en-GB" dirty="0"/>
              <a:t>In April 2017 Chris </a:t>
            </a:r>
            <a:r>
              <a:rPr lang="en-GB" dirty="0" err="1"/>
              <a:t>Ofili</a:t>
            </a:r>
            <a:r>
              <a:rPr lang="en-GB" dirty="0"/>
              <a:t>, then aged 48, was awarded a CBE  for services to art, at Buckingham Palace.</a:t>
            </a:r>
          </a:p>
        </p:txBody>
      </p:sp>
      <p:sp>
        <p:nvSpPr>
          <p:cNvPr id="8" name="Rectangle 7">
            <a:extLst>
              <a:ext uri="{FF2B5EF4-FFF2-40B4-BE49-F238E27FC236}">
                <a16:creationId xmlns:a16="http://schemas.microsoft.com/office/drawing/2014/main" id="{D7FB47A5-9F88-4EC4-A2DA-C79ED09F195B}"/>
              </a:ext>
            </a:extLst>
          </p:cNvPr>
          <p:cNvSpPr/>
          <p:nvPr/>
        </p:nvSpPr>
        <p:spPr>
          <a:xfrm>
            <a:off x="7036903" y="5802313"/>
            <a:ext cx="5022574" cy="646331"/>
          </a:xfrm>
          <a:prstGeom prst="rect">
            <a:avLst/>
          </a:prstGeom>
        </p:spPr>
        <p:txBody>
          <a:bodyPr wrap="square">
            <a:spAutoFit/>
          </a:bodyPr>
          <a:lstStyle/>
          <a:p>
            <a:r>
              <a:rPr lang="en-GB" dirty="0"/>
              <a:t>CBE = “Commander of the Most Excellent Order of the British Empire”</a:t>
            </a:r>
          </a:p>
        </p:txBody>
      </p:sp>
    </p:spTree>
    <p:extLst>
      <p:ext uri="{BB962C8B-B14F-4D97-AF65-F5344CB8AC3E}">
        <p14:creationId xmlns:p14="http://schemas.microsoft.com/office/powerpoint/2010/main" val="17317991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4E6E5C-FB0B-4649-A749-E7F4B2E49ABA}"/>
              </a:ext>
            </a:extLst>
          </p:cNvPr>
          <p:cNvSpPr>
            <a:spLocks noGrp="1"/>
          </p:cNvSpPr>
          <p:nvPr>
            <p:ph type="subTitle" idx="1"/>
          </p:nvPr>
        </p:nvSpPr>
        <p:spPr>
          <a:xfrm>
            <a:off x="4874040" y="285969"/>
            <a:ext cx="6914686" cy="2808923"/>
          </a:xfrm>
        </p:spPr>
        <p:txBody>
          <a:bodyPr>
            <a:normAutofit/>
          </a:bodyPr>
          <a:lstStyle/>
          <a:p>
            <a:r>
              <a:rPr lang="en-GB" sz="9600" dirty="0"/>
              <a:t>Chris </a:t>
            </a:r>
            <a:r>
              <a:rPr lang="en-GB" sz="9600" dirty="0" err="1"/>
              <a:t>Ofili</a:t>
            </a:r>
            <a:r>
              <a:rPr lang="en-GB" sz="9600" dirty="0"/>
              <a:t/>
            </a:r>
            <a:br>
              <a:rPr lang="en-GB" sz="9600" dirty="0"/>
            </a:br>
            <a:endParaRPr lang="en-GB" sz="1100" dirty="0"/>
          </a:p>
          <a:p>
            <a:r>
              <a:rPr lang="en-GB" sz="3600" dirty="0"/>
              <a:t>turner prize winner 1998</a:t>
            </a:r>
          </a:p>
        </p:txBody>
      </p:sp>
      <p:pic>
        <p:nvPicPr>
          <p:cNvPr id="5" name="Picture 4">
            <a:extLst>
              <a:ext uri="{FF2B5EF4-FFF2-40B4-BE49-F238E27FC236}">
                <a16:creationId xmlns:a16="http://schemas.microsoft.com/office/drawing/2014/main" id="{84AEB06B-BC07-4573-B481-C6A132A912FE}"/>
              </a:ext>
            </a:extLst>
          </p:cNvPr>
          <p:cNvPicPr>
            <a:picLocks noChangeAspect="1"/>
          </p:cNvPicPr>
          <p:nvPr/>
        </p:nvPicPr>
        <p:blipFill>
          <a:blip r:embed="rId2"/>
          <a:stretch>
            <a:fillRect/>
          </a:stretch>
        </p:blipFill>
        <p:spPr>
          <a:xfrm>
            <a:off x="555790" y="285970"/>
            <a:ext cx="4318250" cy="6286060"/>
          </a:xfrm>
          <a:prstGeom prst="rect">
            <a:avLst/>
          </a:prstGeom>
        </p:spPr>
      </p:pic>
    </p:spTree>
    <p:extLst>
      <p:ext uri="{BB962C8B-B14F-4D97-AF65-F5344CB8AC3E}">
        <p14:creationId xmlns:p14="http://schemas.microsoft.com/office/powerpoint/2010/main" val="17182391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cap="none" dirty="0" smtClean="0">
                <a:latin typeface="Arial" pitchFamily="34" charset="0"/>
                <a:cs typeface="Arial" pitchFamily="34" charset="0"/>
                <a:hlinkClick r:id="rId2"/>
              </a:rPr>
              <a:t>Follow the link below – it should take you to the video we have taken a screen shot of.</a:t>
            </a:r>
            <a:r>
              <a:rPr lang="en-GB" u="sng" dirty="0" smtClean="0">
                <a:latin typeface="Arial" pitchFamily="34" charset="0"/>
                <a:cs typeface="Arial" pitchFamily="34" charset="0"/>
                <a:hlinkClick r:id="rId2"/>
              </a:rPr>
              <a:t/>
            </a:r>
            <a:br>
              <a:rPr lang="en-GB" u="sng" dirty="0" smtClean="0">
                <a:latin typeface="Arial" pitchFamily="34" charset="0"/>
                <a:cs typeface="Arial" pitchFamily="34" charset="0"/>
                <a:hlinkClick r:id="rId2"/>
              </a:rPr>
            </a:br>
            <a:r>
              <a:rPr lang="en-GB" dirty="0" smtClean="0">
                <a:hlinkClick r:id="rId2"/>
              </a:rPr>
              <a:t/>
            </a:r>
            <a:br>
              <a:rPr lang="en-GB" dirty="0" smtClean="0">
                <a:hlinkClick r:id="rId2"/>
              </a:rPr>
            </a:br>
            <a:r>
              <a:rPr lang="en-GB" dirty="0" smtClean="0">
                <a:hlinkClick r:id="rId2"/>
              </a:rPr>
              <a:t>http://www.youtube.com/watch?v=k0ztLFtL2Yk&amp;safe=active</a:t>
            </a:r>
            <a:r>
              <a:rPr lang="en-GB" dirty="0" smtClean="0"/>
              <a:t/>
            </a:r>
            <a:br>
              <a:rPr lang="en-GB" dirty="0" smtClean="0"/>
            </a:br>
            <a:endParaRPr lang="en-GB" dirty="0"/>
          </a:p>
        </p:txBody>
      </p:sp>
      <p:pic>
        <p:nvPicPr>
          <p:cNvPr id="1026" name="Picture 2"/>
          <p:cNvPicPr>
            <a:picLocks noGrp="1" noChangeAspect="1" noChangeArrowheads="1"/>
          </p:cNvPicPr>
          <p:nvPr>
            <p:ph idx="1"/>
          </p:nvPr>
        </p:nvPicPr>
        <p:blipFill>
          <a:blip r:embed="rId3"/>
          <a:srcRect/>
          <a:stretch>
            <a:fillRect/>
          </a:stretch>
        </p:blipFill>
        <p:spPr bwMode="auto">
          <a:xfrm>
            <a:off x="3313352" y="2667000"/>
            <a:ext cx="5562122"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a:xfrm>
            <a:off x="0" y="0"/>
            <a:ext cx="10972800" cy="1143000"/>
          </a:xfrm>
        </p:spPr>
        <p:txBody>
          <a:bodyPr/>
          <a:lstStyle/>
          <a:p>
            <a:pPr eaLnBrk="1" hangingPunct="1"/>
            <a:r>
              <a:rPr lang="en-GB" altLang="en-US" u="sng" dirty="0" smtClean="0"/>
              <a:t>Your </a:t>
            </a:r>
            <a:r>
              <a:rPr lang="en-GB" altLang="en-US" u="sng" dirty="0" err="1" smtClean="0"/>
              <a:t>taskS</a:t>
            </a:r>
            <a:r>
              <a:rPr lang="en-GB" altLang="en-US" u="sng" dirty="0" smtClean="0"/>
              <a:t> </a:t>
            </a:r>
            <a:endParaRPr lang="en-US" altLang="en-US" u="sng" dirty="0" smtClean="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7345" y="158474"/>
            <a:ext cx="2248232" cy="2841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1302" t="59371" r="7695" b="9076"/>
          <a:stretch/>
        </p:blipFill>
        <p:spPr bwMode="auto">
          <a:xfrm>
            <a:off x="5317118" y="2696625"/>
            <a:ext cx="1035786" cy="1967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5280" r="9796" b="81435"/>
          <a:stretch/>
        </p:blipFill>
        <p:spPr bwMode="auto">
          <a:xfrm>
            <a:off x="9743303" y="5933623"/>
            <a:ext cx="2117772" cy="885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9698" y="4900241"/>
            <a:ext cx="984954" cy="163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4">
            <a:extLst>
              <a:ext uri="{FF2B5EF4-FFF2-40B4-BE49-F238E27FC236}">
                <a16:creationId xmlns:a16="http://schemas.microsoft.com/office/drawing/2014/main" id="{1C345AFA-E3E9-4817-9516-E9DD2CBE538E}"/>
              </a:ext>
            </a:extLst>
          </p:cNvPr>
          <p:cNvPicPr>
            <a:picLocks noChangeAspect="1"/>
          </p:cNvPicPr>
          <p:nvPr/>
        </p:nvPicPr>
        <p:blipFill>
          <a:blip r:embed="rId5"/>
          <a:stretch>
            <a:fillRect/>
          </a:stretch>
        </p:blipFill>
        <p:spPr>
          <a:xfrm>
            <a:off x="7327318" y="4067303"/>
            <a:ext cx="1921785" cy="2555566"/>
          </a:xfrm>
          <a:prstGeom prst="rect">
            <a:avLst/>
          </a:prstGeom>
        </p:spPr>
      </p:pic>
      <p:pic>
        <p:nvPicPr>
          <p:cNvPr id="9" name="Picture 8">
            <a:extLst>
              <a:ext uri="{FF2B5EF4-FFF2-40B4-BE49-F238E27FC236}">
                <a16:creationId xmlns:a16="http://schemas.microsoft.com/office/drawing/2014/main" id="{C819698D-5D1E-4B70-89A3-AB3600FEA900}"/>
              </a:ext>
            </a:extLst>
          </p:cNvPr>
          <p:cNvPicPr>
            <a:picLocks noChangeAspect="1"/>
          </p:cNvPicPr>
          <p:nvPr/>
        </p:nvPicPr>
        <p:blipFill>
          <a:blip r:embed="rId6"/>
          <a:stretch>
            <a:fillRect/>
          </a:stretch>
        </p:blipFill>
        <p:spPr>
          <a:xfrm>
            <a:off x="5739955" y="357984"/>
            <a:ext cx="1418492" cy="2006026"/>
          </a:xfrm>
          <a:prstGeom prst="rect">
            <a:avLst/>
          </a:prstGeom>
        </p:spPr>
      </p:pic>
      <p:pic>
        <p:nvPicPr>
          <p:cNvPr id="10" name="Picture 9">
            <a:extLst>
              <a:ext uri="{FF2B5EF4-FFF2-40B4-BE49-F238E27FC236}">
                <a16:creationId xmlns:a16="http://schemas.microsoft.com/office/drawing/2014/main" id="{232E79DA-5EE9-47D1-8562-38A6DE21EE30}"/>
              </a:ext>
            </a:extLst>
          </p:cNvPr>
          <p:cNvPicPr>
            <a:picLocks noChangeAspect="1"/>
          </p:cNvPicPr>
          <p:nvPr/>
        </p:nvPicPr>
        <p:blipFill>
          <a:blip r:embed="rId7"/>
          <a:stretch>
            <a:fillRect/>
          </a:stretch>
        </p:blipFill>
        <p:spPr>
          <a:xfrm>
            <a:off x="7513949" y="282061"/>
            <a:ext cx="1917434" cy="2870096"/>
          </a:xfrm>
          <a:prstGeom prst="rect">
            <a:avLst/>
          </a:prstGeom>
        </p:spPr>
      </p:pic>
      <p:pic>
        <p:nvPicPr>
          <p:cNvPr id="11" name="Picture 10">
            <a:extLst>
              <a:ext uri="{FF2B5EF4-FFF2-40B4-BE49-F238E27FC236}">
                <a16:creationId xmlns:a16="http://schemas.microsoft.com/office/drawing/2014/main" id="{9BB4AED5-8110-4A9E-9A6E-0144044D0051}"/>
              </a:ext>
            </a:extLst>
          </p:cNvPr>
          <p:cNvPicPr>
            <a:picLocks noChangeAspect="1"/>
          </p:cNvPicPr>
          <p:nvPr/>
        </p:nvPicPr>
        <p:blipFill>
          <a:blip r:embed="rId8"/>
          <a:stretch>
            <a:fillRect/>
          </a:stretch>
        </p:blipFill>
        <p:spPr>
          <a:xfrm>
            <a:off x="9936324" y="3071831"/>
            <a:ext cx="1846372" cy="2769558"/>
          </a:xfrm>
          <a:prstGeom prst="rect">
            <a:avLst/>
          </a:prstGeom>
        </p:spPr>
      </p:pic>
      <p:sp>
        <p:nvSpPr>
          <p:cNvPr id="13" name="TextBox 12"/>
          <p:cNvSpPr txBox="1"/>
          <p:nvPr/>
        </p:nvSpPr>
        <p:spPr>
          <a:xfrm>
            <a:off x="1" y="953589"/>
            <a:ext cx="5277394" cy="6075509"/>
          </a:xfrm>
          <a:prstGeom prst="rect">
            <a:avLst/>
          </a:prstGeom>
          <a:noFill/>
        </p:spPr>
        <p:txBody>
          <a:bodyPr wrap="square" rtlCol="0">
            <a:spAutoFit/>
          </a:bodyPr>
          <a:lstStyle/>
          <a:p>
            <a:pPr>
              <a:lnSpc>
                <a:spcPct val="90000"/>
              </a:lnSpc>
              <a:defRPr/>
            </a:pPr>
            <a:r>
              <a:rPr lang="en-GB" altLang="en-US" dirty="0" smtClean="0">
                <a:latin typeface="Arial" pitchFamily="34" charset="0"/>
                <a:cs typeface="Arial" pitchFamily="34" charset="0"/>
              </a:rPr>
              <a:t>1) </a:t>
            </a:r>
            <a:r>
              <a:rPr lang="en-GB" altLang="en-US" dirty="0" smtClean="0">
                <a:effectLst>
                  <a:outerShdw blurRad="38100" dist="38100" dir="2700000" algn="tl">
                    <a:srgbClr val="C0C0C0"/>
                  </a:outerShdw>
                </a:effectLst>
                <a:latin typeface="Arial" pitchFamily="34" charset="0"/>
                <a:cs typeface="Arial" pitchFamily="34" charset="0"/>
              </a:rPr>
              <a:t>Cut out</a:t>
            </a:r>
            <a:r>
              <a:rPr lang="en-GB" altLang="en-US" dirty="0" smtClean="0">
                <a:latin typeface="Arial" pitchFamily="34" charset="0"/>
                <a:cs typeface="Arial" pitchFamily="34" charset="0"/>
              </a:rPr>
              <a:t> pictures of important / famous people and stick them on a piece of paper.</a:t>
            </a:r>
          </a:p>
          <a:p>
            <a:pPr>
              <a:lnSpc>
                <a:spcPct val="90000"/>
              </a:lnSpc>
              <a:defRPr/>
            </a:pPr>
            <a:endParaRPr lang="en-GB" altLang="en-US" dirty="0" smtClean="0">
              <a:latin typeface="Arial" pitchFamily="34" charset="0"/>
              <a:cs typeface="Arial" pitchFamily="34" charset="0"/>
            </a:endParaRPr>
          </a:p>
          <a:p>
            <a:pPr>
              <a:lnSpc>
                <a:spcPct val="90000"/>
              </a:lnSpc>
              <a:defRPr/>
            </a:pPr>
            <a:r>
              <a:rPr lang="en-GB" altLang="en-US" dirty="0" smtClean="0">
                <a:latin typeface="Arial" pitchFamily="34" charset="0"/>
                <a:cs typeface="Arial" pitchFamily="34" charset="0"/>
              </a:rPr>
              <a:t>Then use </a:t>
            </a:r>
            <a:r>
              <a:rPr lang="en-GB" altLang="en-US" dirty="0" smtClean="0">
                <a:effectLst>
                  <a:outerShdw blurRad="38100" dist="38100" dir="2700000" algn="tl">
                    <a:srgbClr val="C0C0C0"/>
                  </a:outerShdw>
                </a:effectLst>
                <a:latin typeface="Arial" pitchFamily="34" charset="0"/>
                <a:cs typeface="Arial" pitchFamily="34" charset="0"/>
              </a:rPr>
              <a:t>patterns</a:t>
            </a:r>
            <a:r>
              <a:rPr lang="en-GB" altLang="en-US" dirty="0" smtClean="0">
                <a:latin typeface="Arial" pitchFamily="34" charset="0"/>
                <a:cs typeface="Arial" pitchFamily="34" charset="0"/>
              </a:rPr>
              <a:t>, </a:t>
            </a:r>
            <a:r>
              <a:rPr lang="en-GB" altLang="en-US" dirty="0" smtClean="0">
                <a:effectLst>
                  <a:outerShdw blurRad="38100" dist="38100" dir="2700000" algn="tl">
                    <a:srgbClr val="C0C0C0"/>
                  </a:outerShdw>
                </a:effectLst>
                <a:latin typeface="Arial" pitchFamily="34" charset="0"/>
                <a:cs typeface="Arial" pitchFamily="34" charset="0"/>
              </a:rPr>
              <a:t>lines</a:t>
            </a:r>
            <a:r>
              <a:rPr lang="en-GB" altLang="en-US" dirty="0" smtClean="0">
                <a:latin typeface="Arial" pitchFamily="34" charset="0"/>
                <a:cs typeface="Arial" pitchFamily="34" charset="0"/>
              </a:rPr>
              <a:t>, </a:t>
            </a:r>
            <a:r>
              <a:rPr lang="en-GB" altLang="en-US" dirty="0" smtClean="0">
                <a:effectLst>
                  <a:outerShdw blurRad="38100" dist="38100" dir="2700000" algn="tl">
                    <a:srgbClr val="C0C0C0"/>
                  </a:outerShdw>
                </a:effectLst>
                <a:latin typeface="Arial" pitchFamily="34" charset="0"/>
                <a:cs typeface="Arial" pitchFamily="34" charset="0"/>
              </a:rPr>
              <a:t>shapes</a:t>
            </a:r>
            <a:r>
              <a:rPr lang="en-GB" altLang="en-US" dirty="0" smtClean="0">
                <a:latin typeface="Arial" pitchFamily="34" charset="0"/>
                <a:cs typeface="Arial" pitchFamily="34" charset="0"/>
              </a:rPr>
              <a:t> and </a:t>
            </a:r>
            <a:r>
              <a:rPr lang="en-GB" altLang="en-US" dirty="0" smtClean="0">
                <a:effectLst>
                  <a:outerShdw blurRad="38100" dist="38100" dir="2700000" algn="tl">
                    <a:srgbClr val="C0C0C0"/>
                  </a:outerShdw>
                </a:effectLst>
                <a:latin typeface="Arial" pitchFamily="34" charset="0"/>
                <a:cs typeface="Arial" pitchFamily="34" charset="0"/>
              </a:rPr>
              <a:t>techniques </a:t>
            </a:r>
            <a:r>
              <a:rPr lang="en-GB" altLang="en-US" dirty="0" smtClean="0">
                <a:latin typeface="Arial" pitchFamily="34" charset="0"/>
                <a:cs typeface="Arial" pitchFamily="34" charset="0"/>
              </a:rPr>
              <a:t>inspired by Chris </a:t>
            </a:r>
            <a:r>
              <a:rPr lang="en-GB" altLang="en-US" dirty="0" err="1" smtClean="0">
                <a:latin typeface="Arial" pitchFamily="34" charset="0"/>
                <a:cs typeface="Arial" pitchFamily="34" charset="0"/>
              </a:rPr>
              <a:t>Ofili</a:t>
            </a:r>
            <a:r>
              <a:rPr lang="en-GB" altLang="en-US" dirty="0" smtClean="0">
                <a:latin typeface="Arial" pitchFamily="34" charset="0"/>
                <a:cs typeface="Arial" pitchFamily="34" charset="0"/>
              </a:rPr>
              <a:t> to link them together.  You could use pencils, pens, paints, crayons...whatever media you have available.</a:t>
            </a:r>
          </a:p>
          <a:p>
            <a:pPr>
              <a:lnSpc>
                <a:spcPct val="90000"/>
              </a:lnSpc>
              <a:defRPr/>
            </a:pPr>
            <a:endParaRPr lang="en-GB" altLang="en-US" dirty="0" smtClean="0">
              <a:latin typeface="Arial" pitchFamily="34" charset="0"/>
              <a:cs typeface="Arial" pitchFamily="34" charset="0"/>
            </a:endParaRPr>
          </a:p>
          <a:p>
            <a:pPr>
              <a:lnSpc>
                <a:spcPct val="90000"/>
              </a:lnSpc>
              <a:buFont typeface="Arial" charset="0"/>
              <a:buNone/>
              <a:defRPr/>
            </a:pPr>
            <a:r>
              <a:rPr lang="en-GB" altLang="en-US" dirty="0" smtClean="0">
                <a:latin typeface="Arial" pitchFamily="34" charset="0"/>
                <a:cs typeface="Arial" pitchFamily="34" charset="0"/>
              </a:rPr>
              <a:t>Look closely at the pictures in this PowerPoint to get inspiration about his patterns.</a:t>
            </a:r>
          </a:p>
          <a:p>
            <a:pPr>
              <a:lnSpc>
                <a:spcPct val="90000"/>
              </a:lnSpc>
              <a:buFont typeface="Arial" charset="0"/>
              <a:buNone/>
              <a:defRPr/>
            </a:pPr>
            <a:endParaRPr lang="en-GB" altLang="en-US" dirty="0" smtClean="0">
              <a:latin typeface="Arial" pitchFamily="34" charset="0"/>
              <a:cs typeface="Arial" pitchFamily="34" charset="0"/>
            </a:endParaRPr>
          </a:p>
          <a:p>
            <a:pPr>
              <a:lnSpc>
                <a:spcPct val="90000"/>
              </a:lnSpc>
              <a:defRPr/>
            </a:pPr>
            <a:r>
              <a:rPr lang="en-US" altLang="en-US" dirty="0" smtClean="0">
                <a:latin typeface="Arial" pitchFamily="34" charset="0"/>
                <a:cs typeface="Arial" pitchFamily="34" charset="0"/>
              </a:rPr>
              <a:t>2) Make a Chris </a:t>
            </a:r>
            <a:r>
              <a:rPr lang="en-US" altLang="en-US" dirty="0" err="1" smtClean="0">
                <a:latin typeface="Arial" pitchFamily="34" charset="0"/>
                <a:cs typeface="Arial" pitchFamily="34" charset="0"/>
              </a:rPr>
              <a:t>Ofili</a:t>
            </a:r>
            <a:r>
              <a:rPr lang="en-US" altLang="en-US" dirty="0" smtClean="0">
                <a:latin typeface="Arial" pitchFamily="34" charset="0"/>
                <a:cs typeface="Arial" pitchFamily="34" charset="0"/>
              </a:rPr>
              <a:t> style portrait.  This could be done by drawing someone that you know or a famous person, or you could print out a picture and trace them.  Then adapt the art into Chris </a:t>
            </a:r>
            <a:r>
              <a:rPr lang="en-US" altLang="en-US" dirty="0" err="1" smtClean="0">
                <a:latin typeface="Arial" pitchFamily="34" charset="0"/>
                <a:cs typeface="Arial" pitchFamily="34" charset="0"/>
              </a:rPr>
              <a:t>Ofili’s</a:t>
            </a:r>
            <a:r>
              <a:rPr lang="en-US" altLang="en-US" dirty="0" smtClean="0">
                <a:latin typeface="Arial" pitchFamily="34" charset="0"/>
                <a:cs typeface="Arial" pitchFamily="34" charset="0"/>
              </a:rPr>
              <a:t> style.</a:t>
            </a:r>
          </a:p>
          <a:p>
            <a:pPr>
              <a:lnSpc>
                <a:spcPct val="90000"/>
              </a:lnSpc>
              <a:defRPr/>
            </a:pPr>
            <a:endParaRPr lang="en-US" dirty="0" smtClean="0">
              <a:latin typeface="Arial" pitchFamily="34" charset="0"/>
              <a:cs typeface="Arial" pitchFamily="34" charset="0"/>
            </a:endParaRPr>
          </a:p>
          <a:p>
            <a:pPr>
              <a:lnSpc>
                <a:spcPct val="90000"/>
              </a:lnSpc>
              <a:defRPr/>
            </a:pPr>
            <a:r>
              <a:rPr lang="en-US" dirty="0" smtClean="0">
                <a:latin typeface="Arial" pitchFamily="34" charset="0"/>
                <a:cs typeface="Arial" pitchFamily="34" charset="0"/>
              </a:rPr>
              <a:t>On the following slides are some of the people that inspired Y5/6 art last time we studied Chris </a:t>
            </a:r>
            <a:r>
              <a:rPr lang="en-US" dirty="0" err="1" smtClean="0">
                <a:latin typeface="Arial" pitchFamily="34" charset="0"/>
                <a:cs typeface="Arial" pitchFamily="34" charset="0"/>
              </a:rPr>
              <a:t>Ofili</a:t>
            </a:r>
            <a:r>
              <a:rPr lang="en-US" dirty="0" smtClean="0">
                <a:latin typeface="Arial" pitchFamily="34" charset="0"/>
                <a:cs typeface="Arial" pitchFamily="34" charset="0"/>
              </a:rPr>
              <a:t>.</a:t>
            </a:r>
          </a:p>
          <a:p>
            <a:pPr>
              <a:lnSpc>
                <a:spcPct val="90000"/>
              </a:lnSpc>
              <a:defRPr/>
            </a:pPr>
            <a:endParaRPr lang="en-US" dirty="0" smtClean="0">
              <a:latin typeface="Arial" pitchFamily="34" charset="0"/>
              <a:cs typeface="Arial" pitchFamily="34" charset="0"/>
            </a:endParaRPr>
          </a:p>
          <a:p>
            <a:pPr>
              <a:lnSpc>
                <a:spcPct val="90000"/>
              </a:lnSpc>
              <a:defRPr/>
            </a:pPr>
            <a:r>
              <a:rPr lang="en-US" dirty="0" smtClean="0">
                <a:latin typeface="Arial" pitchFamily="34" charset="0"/>
                <a:cs typeface="Arial" pitchFamily="34" charset="0"/>
              </a:rPr>
              <a:t>On the last </a:t>
            </a:r>
            <a:r>
              <a:rPr lang="en-US" dirty="0" smtClean="0">
                <a:latin typeface="Arial" pitchFamily="34" charset="0"/>
                <a:cs typeface="Arial" pitchFamily="34" charset="0"/>
              </a:rPr>
              <a:t>slides </a:t>
            </a:r>
            <a:r>
              <a:rPr lang="en-US" dirty="0" smtClean="0">
                <a:latin typeface="Arial" pitchFamily="34" charset="0"/>
                <a:cs typeface="Arial" pitchFamily="34" charset="0"/>
              </a:rPr>
              <a:t>are some pieces of children’s art.</a:t>
            </a:r>
          </a:p>
          <a:p>
            <a:pPr>
              <a:lnSpc>
                <a:spcPct val="90000"/>
              </a:lnSpc>
              <a:defRPr/>
            </a:pPr>
            <a:endParaRPr lang="en-GB"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0676" r="17463"/>
          <a:stretch/>
        </p:blipFill>
        <p:spPr bwMode="auto">
          <a:xfrm>
            <a:off x="273940" y="4835367"/>
            <a:ext cx="3070151" cy="1794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00" r="10565" b="50000"/>
          <a:stretch/>
        </p:blipFill>
        <p:spPr bwMode="auto">
          <a:xfrm>
            <a:off x="8768428" y="2690947"/>
            <a:ext cx="2426657" cy="1776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6679" r="31981"/>
          <a:stretch/>
        </p:blipFill>
        <p:spPr bwMode="auto">
          <a:xfrm>
            <a:off x="284407" y="274037"/>
            <a:ext cx="2482223" cy="2038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arry Kane Profile, Stats and News | Tottenham Hotspur"/>
          <p:cNvPicPr>
            <a:picLocks noChangeAspect="1" noChangeArrowheads="1"/>
          </p:cNvPicPr>
          <p:nvPr/>
        </p:nvPicPr>
        <p:blipFill>
          <a:blip r:embed="rId5"/>
          <a:srcRect/>
          <a:stretch>
            <a:fillRect/>
          </a:stretch>
        </p:blipFill>
        <p:spPr bwMode="auto">
          <a:xfrm>
            <a:off x="4258496" y="437484"/>
            <a:ext cx="2478090" cy="2079116"/>
          </a:xfrm>
          <a:prstGeom prst="rect">
            <a:avLst/>
          </a:prstGeom>
          <a:noFill/>
        </p:spPr>
      </p:pic>
      <p:pic>
        <p:nvPicPr>
          <p:cNvPr id="8" name="Picture 4" descr="Malala Yousafzai - Facts - NobelPrize.org"/>
          <p:cNvPicPr>
            <a:picLocks noChangeAspect="1" noChangeArrowheads="1"/>
          </p:cNvPicPr>
          <p:nvPr/>
        </p:nvPicPr>
        <p:blipFill>
          <a:blip r:embed="rId6"/>
          <a:srcRect/>
          <a:stretch>
            <a:fillRect/>
          </a:stretch>
        </p:blipFill>
        <p:spPr bwMode="auto">
          <a:xfrm>
            <a:off x="4497814" y="3225916"/>
            <a:ext cx="2816312" cy="3168352"/>
          </a:xfrm>
          <a:prstGeom prst="rect">
            <a:avLst/>
          </a:prstGeom>
          <a:noFill/>
        </p:spPr>
      </p:pic>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5145" y="4751817"/>
            <a:ext cx="4185118" cy="1883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l="19456" t="1581" r="4192"/>
          <a:stretch>
            <a:fillRect/>
          </a:stretch>
        </p:blipFill>
        <p:spPr bwMode="auto">
          <a:xfrm>
            <a:off x="235131" y="2443032"/>
            <a:ext cx="3905795" cy="2265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5875" r="5174"/>
          <a:stretch/>
        </p:blipFill>
        <p:spPr bwMode="auto">
          <a:xfrm>
            <a:off x="7137189" y="223001"/>
            <a:ext cx="3793205" cy="2128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78190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bronaghgettyart.com/media/1204/img_1692.jpg"/>
          <p:cNvPicPr>
            <a:picLocks noChangeAspect="1" noChangeArrowheads="1"/>
          </p:cNvPicPr>
          <p:nvPr/>
        </p:nvPicPr>
        <p:blipFill>
          <a:blip r:embed="rId2"/>
          <a:srcRect/>
          <a:stretch>
            <a:fillRect/>
          </a:stretch>
        </p:blipFill>
        <p:spPr bwMode="auto">
          <a:xfrm>
            <a:off x="3108960" y="-12627685"/>
            <a:ext cx="3017520" cy="2011680"/>
          </a:xfrm>
          <a:prstGeom prst="rect">
            <a:avLst/>
          </a:prstGeom>
          <a:noFill/>
        </p:spPr>
      </p:pic>
      <p:pic>
        <p:nvPicPr>
          <p:cNvPr id="4102" name="Picture 6" descr="http://bronaghgettyart.com/media/1204/img_1692.jpg"/>
          <p:cNvPicPr>
            <a:picLocks noChangeAspect="1" noChangeArrowheads="1"/>
          </p:cNvPicPr>
          <p:nvPr/>
        </p:nvPicPr>
        <p:blipFill>
          <a:blip r:embed="rId2"/>
          <a:srcRect/>
          <a:stretch>
            <a:fillRect/>
          </a:stretch>
        </p:blipFill>
        <p:spPr bwMode="auto">
          <a:xfrm>
            <a:off x="155575" y="-14478000"/>
            <a:ext cx="15087600" cy="10058400"/>
          </a:xfrm>
          <a:prstGeom prst="rect">
            <a:avLst/>
          </a:prstGeom>
          <a:noFill/>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71790" y="634855"/>
            <a:ext cx="4108088" cy="308106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72985" y="3399515"/>
            <a:ext cx="3730463" cy="279784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659661" y="3423806"/>
            <a:ext cx="3924793" cy="294359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82423" y="610780"/>
            <a:ext cx="3915491" cy="293661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468" t="7415" r="1081" b="4656"/>
          <a:stretch/>
        </p:blipFill>
        <p:spPr>
          <a:xfrm rot="5400000">
            <a:off x="5162587" y="628425"/>
            <a:ext cx="4013860" cy="29925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75010" y="3786393"/>
            <a:ext cx="3310395" cy="24827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348959" y="3053705"/>
            <a:ext cx="4147753" cy="311081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38" y="451410"/>
            <a:ext cx="3719647" cy="2789735"/>
          </a:xfrm>
          <a:prstGeom prst="rect">
            <a:avLst/>
          </a:prstGeom>
        </p:spPr>
      </p:pic>
    </p:spTree>
    <p:extLst>
      <p:ext uri="{BB962C8B-B14F-4D97-AF65-F5344CB8AC3E}">
        <p14:creationId xmlns:p14="http://schemas.microsoft.com/office/powerpoint/2010/main" val="1317552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1EDC2-4980-4103-BF61-75D21C8F278A}"/>
              </a:ext>
            </a:extLst>
          </p:cNvPr>
          <p:cNvSpPr>
            <a:spLocks noGrp="1"/>
          </p:cNvSpPr>
          <p:nvPr>
            <p:ph type="title"/>
          </p:nvPr>
        </p:nvSpPr>
        <p:spPr>
          <a:xfrm>
            <a:off x="704091" y="349525"/>
            <a:ext cx="4954587" cy="6064528"/>
          </a:xfrm>
        </p:spPr>
        <p:txBody>
          <a:bodyPr>
            <a:normAutofit fontScale="90000"/>
          </a:bodyPr>
          <a:lstStyle/>
          <a:p>
            <a:r>
              <a:rPr lang="en-GB" dirty="0"/>
              <a:t>Chris </a:t>
            </a:r>
            <a:r>
              <a:rPr lang="en-GB" dirty="0" err="1"/>
              <a:t>Ofili</a:t>
            </a:r>
            <a:r>
              <a:rPr lang="en-GB" dirty="0"/>
              <a:t> is a British </a:t>
            </a:r>
            <a:r>
              <a:rPr lang="en-GB" dirty="0" smtClean="0"/>
              <a:t>painter who was </a:t>
            </a:r>
            <a:r>
              <a:rPr lang="en-GB" dirty="0"/>
              <a:t>born in Manchester, October </a:t>
            </a:r>
            <a:r>
              <a:rPr lang="en-GB" dirty="0" smtClean="0"/>
              <a:t>1968; he has </a:t>
            </a:r>
            <a:r>
              <a:rPr lang="en-GB" dirty="0"/>
              <a:t>Nigerian heritage. </a:t>
            </a:r>
            <a:br>
              <a:rPr lang="en-GB" dirty="0"/>
            </a:br>
            <a:r>
              <a:rPr lang="en-GB" dirty="0"/>
              <a:t/>
            </a:r>
            <a:br>
              <a:rPr lang="en-GB" dirty="0"/>
            </a:br>
            <a:r>
              <a:rPr lang="en-GB" sz="2700" dirty="0"/>
              <a:t>Chris studied at the Chelsea school of art, and then from 1991-93, at the royal college of art.</a:t>
            </a:r>
            <a:br>
              <a:rPr lang="en-GB" sz="2700" dirty="0"/>
            </a:br>
            <a:r>
              <a:rPr lang="en-GB" sz="2700" dirty="0"/>
              <a:t>In 1992 Chris was awarded a scholarship to Zimbabwe, which deeply influenced his painting.</a:t>
            </a:r>
          </a:p>
        </p:txBody>
      </p:sp>
      <p:pic>
        <p:nvPicPr>
          <p:cNvPr id="5" name="Picture 4">
            <a:extLst>
              <a:ext uri="{FF2B5EF4-FFF2-40B4-BE49-F238E27FC236}">
                <a16:creationId xmlns:a16="http://schemas.microsoft.com/office/drawing/2014/main" id="{E39227BA-D8A3-43B9-AF79-D9BE75F94658}"/>
              </a:ext>
            </a:extLst>
          </p:cNvPr>
          <p:cNvPicPr>
            <a:picLocks noChangeAspect="1"/>
          </p:cNvPicPr>
          <p:nvPr/>
        </p:nvPicPr>
        <p:blipFill>
          <a:blip r:embed="rId2"/>
          <a:stretch>
            <a:fillRect/>
          </a:stretch>
        </p:blipFill>
        <p:spPr>
          <a:xfrm>
            <a:off x="5990964" y="349524"/>
            <a:ext cx="5924380" cy="6158949"/>
          </a:xfrm>
          <a:prstGeom prst="rect">
            <a:avLst/>
          </a:prstGeom>
        </p:spPr>
      </p:pic>
    </p:spTree>
    <p:extLst>
      <p:ext uri="{BB962C8B-B14F-4D97-AF65-F5344CB8AC3E}">
        <p14:creationId xmlns:p14="http://schemas.microsoft.com/office/powerpoint/2010/main" val="40018549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8E2C-FFF9-46DB-81FA-8C97FE6C5631}"/>
              </a:ext>
            </a:extLst>
          </p:cNvPr>
          <p:cNvSpPr>
            <a:spLocks noGrp="1"/>
          </p:cNvSpPr>
          <p:nvPr>
            <p:ph type="title"/>
          </p:nvPr>
        </p:nvSpPr>
        <p:spPr>
          <a:xfrm>
            <a:off x="659277" y="412652"/>
            <a:ext cx="11449172" cy="4074942"/>
          </a:xfrm>
        </p:spPr>
        <p:txBody>
          <a:bodyPr>
            <a:normAutofit/>
          </a:bodyPr>
          <a:lstStyle/>
          <a:p>
            <a:r>
              <a:rPr lang="en-GB" dirty="0"/>
              <a:t>When </a:t>
            </a:r>
            <a:r>
              <a:rPr lang="en-GB" dirty="0" err="1"/>
              <a:t>chris</a:t>
            </a:r>
            <a:r>
              <a:rPr lang="en-GB" dirty="0"/>
              <a:t> </a:t>
            </a:r>
            <a:r>
              <a:rPr lang="en-GB" dirty="0" err="1"/>
              <a:t>ofili</a:t>
            </a:r>
            <a:r>
              <a:rPr lang="en-GB" dirty="0"/>
              <a:t> won the turner prize there was some controversy…</a:t>
            </a:r>
            <a:br>
              <a:rPr lang="en-GB" dirty="0"/>
            </a:br>
            <a:r>
              <a:rPr lang="en-GB" dirty="0"/>
              <a:t>Some people found his art shocking, and expressed that art had become ‘a pile of poo’! </a:t>
            </a:r>
            <a:br>
              <a:rPr lang="en-GB" dirty="0"/>
            </a:br>
            <a:r>
              <a:rPr lang="en-GB" dirty="0"/>
              <a:t/>
            </a:r>
            <a:br>
              <a:rPr lang="en-GB" dirty="0"/>
            </a:br>
            <a:endParaRPr lang="en-GB" dirty="0"/>
          </a:p>
        </p:txBody>
      </p:sp>
      <p:pic>
        <p:nvPicPr>
          <p:cNvPr id="10" name="Picture 9">
            <a:extLst>
              <a:ext uri="{FF2B5EF4-FFF2-40B4-BE49-F238E27FC236}">
                <a16:creationId xmlns:a16="http://schemas.microsoft.com/office/drawing/2014/main" id="{941663ED-3391-4003-BDCF-1EF68FBFC47B}"/>
              </a:ext>
            </a:extLst>
          </p:cNvPr>
          <p:cNvPicPr>
            <a:picLocks noChangeAspect="1"/>
          </p:cNvPicPr>
          <p:nvPr/>
        </p:nvPicPr>
        <p:blipFill>
          <a:blip r:embed="rId2"/>
          <a:stretch>
            <a:fillRect/>
          </a:stretch>
        </p:blipFill>
        <p:spPr>
          <a:xfrm>
            <a:off x="2460485" y="3429000"/>
            <a:ext cx="2916513" cy="2738510"/>
          </a:xfrm>
          <a:prstGeom prst="rect">
            <a:avLst/>
          </a:prstGeom>
        </p:spPr>
      </p:pic>
      <p:pic>
        <p:nvPicPr>
          <p:cNvPr id="14" name="Picture 13">
            <a:extLst>
              <a:ext uri="{FF2B5EF4-FFF2-40B4-BE49-F238E27FC236}">
                <a16:creationId xmlns:a16="http://schemas.microsoft.com/office/drawing/2014/main" id="{BF4243CC-5BE2-4EFD-9C9C-38164F79CE48}"/>
              </a:ext>
            </a:extLst>
          </p:cNvPr>
          <p:cNvPicPr>
            <a:picLocks noChangeAspect="1"/>
          </p:cNvPicPr>
          <p:nvPr/>
        </p:nvPicPr>
        <p:blipFill>
          <a:blip r:embed="rId3"/>
          <a:stretch>
            <a:fillRect/>
          </a:stretch>
        </p:blipFill>
        <p:spPr>
          <a:xfrm>
            <a:off x="6096000" y="3125519"/>
            <a:ext cx="3129337" cy="3112330"/>
          </a:xfrm>
          <a:prstGeom prst="rect">
            <a:avLst/>
          </a:prstGeom>
        </p:spPr>
      </p:pic>
    </p:spTree>
    <p:extLst>
      <p:ext uri="{BB962C8B-B14F-4D97-AF65-F5344CB8AC3E}">
        <p14:creationId xmlns:p14="http://schemas.microsoft.com/office/powerpoint/2010/main" val="289952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20C94-5B38-4BC1-939C-4DE3D3492612}"/>
              </a:ext>
            </a:extLst>
          </p:cNvPr>
          <p:cNvSpPr>
            <a:spLocks noGrp="1"/>
          </p:cNvSpPr>
          <p:nvPr>
            <p:ph type="title"/>
          </p:nvPr>
        </p:nvSpPr>
        <p:spPr>
          <a:xfrm>
            <a:off x="1141412" y="609600"/>
            <a:ext cx="10267485" cy="1905000"/>
          </a:xfrm>
        </p:spPr>
        <p:txBody>
          <a:bodyPr>
            <a:normAutofit/>
          </a:bodyPr>
          <a:lstStyle/>
          <a:p>
            <a:r>
              <a:rPr lang="en-GB" dirty="0"/>
              <a:t>This is partly because Chris </a:t>
            </a:r>
            <a:r>
              <a:rPr lang="en-GB" dirty="0" err="1"/>
              <a:t>ofili</a:t>
            </a:r>
            <a:r>
              <a:rPr lang="en-GB" dirty="0"/>
              <a:t> used </a:t>
            </a:r>
            <a:r>
              <a:rPr lang="en-GB" b="1" dirty="0"/>
              <a:t>elephant dung </a:t>
            </a:r>
            <a:r>
              <a:rPr lang="en-GB" dirty="0"/>
              <a:t>in, &amp; often to support, his paintings.</a:t>
            </a:r>
          </a:p>
        </p:txBody>
      </p:sp>
      <p:pic>
        <p:nvPicPr>
          <p:cNvPr id="4" name="Content Placeholder 3">
            <a:extLst>
              <a:ext uri="{FF2B5EF4-FFF2-40B4-BE49-F238E27FC236}">
                <a16:creationId xmlns:a16="http://schemas.microsoft.com/office/drawing/2014/main" id="{89584C00-E302-4208-8C26-EE3012E1D97B}"/>
              </a:ext>
            </a:extLst>
          </p:cNvPr>
          <p:cNvPicPr>
            <a:picLocks noGrp="1" noChangeAspect="1"/>
          </p:cNvPicPr>
          <p:nvPr>
            <p:ph idx="1"/>
          </p:nvPr>
        </p:nvPicPr>
        <p:blipFill>
          <a:blip r:embed="rId2"/>
          <a:stretch>
            <a:fillRect/>
          </a:stretch>
        </p:blipFill>
        <p:spPr>
          <a:xfrm>
            <a:off x="6594255" y="2575267"/>
            <a:ext cx="4514850" cy="3009900"/>
          </a:xfrm>
          <a:prstGeom prst="rect">
            <a:avLst/>
          </a:prstGeom>
        </p:spPr>
      </p:pic>
      <p:pic>
        <p:nvPicPr>
          <p:cNvPr id="6" name="Picture 5">
            <a:extLst>
              <a:ext uri="{FF2B5EF4-FFF2-40B4-BE49-F238E27FC236}">
                <a16:creationId xmlns:a16="http://schemas.microsoft.com/office/drawing/2014/main" id="{5E16D245-BD89-42C0-AD57-3B4240363423}"/>
              </a:ext>
            </a:extLst>
          </p:cNvPr>
          <p:cNvPicPr>
            <a:picLocks noChangeAspect="1"/>
          </p:cNvPicPr>
          <p:nvPr/>
        </p:nvPicPr>
        <p:blipFill>
          <a:blip r:embed="rId3"/>
          <a:stretch>
            <a:fillRect/>
          </a:stretch>
        </p:blipFill>
        <p:spPr>
          <a:xfrm>
            <a:off x="1278254" y="2575267"/>
            <a:ext cx="4514850" cy="3009900"/>
          </a:xfrm>
          <a:prstGeom prst="rect">
            <a:avLst/>
          </a:prstGeom>
        </p:spPr>
      </p:pic>
    </p:spTree>
    <p:extLst>
      <p:ext uri="{BB962C8B-B14F-4D97-AF65-F5344CB8AC3E}">
        <p14:creationId xmlns:p14="http://schemas.microsoft.com/office/powerpoint/2010/main" val="10739381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10E8985-4878-4171-B33C-588CF7806E1E}"/>
              </a:ext>
            </a:extLst>
          </p:cNvPr>
          <p:cNvPicPr>
            <a:picLocks noGrp="1" noChangeAspect="1"/>
          </p:cNvPicPr>
          <p:nvPr>
            <p:ph idx="1"/>
          </p:nvPr>
        </p:nvPicPr>
        <p:blipFill rotWithShape="1">
          <a:blip r:embed="rId2"/>
          <a:srcRect l="5153" t="9137" r="6993" b="10713"/>
          <a:stretch/>
        </p:blipFill>
        <p:spPr>
          <a:xfrm>
            <a:off x="6436480" y="181925"/>
            <a:ext cx="4668497" cy="6392700"/>
          </a:xfrm>
        </p:spPr>
      </p:pic>
      <p:pic>
        <p:nvPicPr>
          <p:cNvPr id="14" name="Picture 13">
            <a:extLst>
              <a:ext uri="{FF2B5EF4-FFF2-40B4-BE49-F238E27FC236}">
                <a16:creationId xmlns:a16="http://schemas.microsoft.com/office/drawing/2014/main" id="{232E79DA-5EE9-47D1-8562-38A6DE21EE30}"/>
              </a:ext>
            </a:extLst>
          </p:cNvPr>
          <p:cNvPicPr>
            <a:picLocks noChangeAspect="1"/>
          </p:cNvPicPr>
          <p:nvPr/>
        </p:nvPicPr>
        <p:blipFill>
          <a:blip r:embed="rId3"/>
          <a:stretch>
            <a:fillRect/>
          </a:stretch>
        </p:blipFill>
        <p:spPr>
          <a:xfrm>
            <a:off x="1087023" y="181926"/>
            <a:ext cx="4270791" cy="6392700"/>
          </a:xfrm>
          <a:prstGeom prst="rect">
            <a:avLst/>
          </a:prstGeom>
        </p:spPr>
      </p:pic>
    </p:spTree>
    <p:extLst>
      <p:ext uri="{BB962C8B-B14F-4D97-AF65-F5344CB8AC3E}">
        <p14:creationId xmlns:p14="http://schemas.microsoft.com/office/powerpoint/2010/main" val="3256017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F58114-A764-4879-A955-B2CC450FF65F}"/>
              </a:ext>
            </a:extLst>
          </p:cNvPr>
          <p:cNvPicPr>
            <a:picLocks noChangeAspect="1"/>
          </p:cNvPicPr>
          <p:nvPr/>
        </p:nvPicPr>
        <p:blipFill rotWithShape="1">
          <a:blip r:embed="rId2"/>
          <a:srcRect l="8383" r="5763"/>
          <a:stretch/>
        </p:blipFill>
        <p:spPr>
          <a:xfrm>
            <a:off x="7640870" y="267898"/>
            <a:ext cx="4218500" cy="6381265"/>
          </a:xfrm>
          <a:prstGeom prst="rect">
            <a:avLst/>
          </a:prstGeom>
        </p:spPr>
      </p:pic>
      <p:pic>
        <p:nvPicPr>
          <p:cNvPr id="5" name="Picture 4">
            <a:extLst>
              <a:ext uri="{FF2B5EF4-FFF2-40B4-BE49-F238E27FC236}">
                <a16:creationId xmlns:a16="http://schemas.microsoft.com/office/drawing/2014/main" id="{D641BE6F-678D-48F8-8D35-8E9CF141F56B}"/>
              </a:ext>
            </a:extLst>
          </p:cNvPr>
          <p:cNvPicPr>
            <a:picLocks noChangeAspect="1"/>
          </p:cNvPicPr>
          <p:nvPr/>
        </p:nvPicPr>
        <p:blipFill>
          <a:blip r:embed="rId3"/>
          <a:stretch>
            <a:fillRect/>
          </a:stretch>
        </p:blipFill>
        <p:spPr>
          <a:xfrm>
            <a:off x="332630" y="289558"/>
            <a:ext cx="3859542" cy="6359605"/>
          </a:xfrm>
          <a:prstGeom prst="rect">
            <a:avLst/>
          </a:prstGeom>
        </p:spPr>
      </p:pic>
      <p:sp>
        <p:nvSpPr>
          <p:cNvPr id="6" name="TextBox 5">
            <a:extLst>
              <a:ext uri="{FF2B5EF4-FFF2-40B4-BE49-F238E27FC236}">
                <a16:creationId xmlns:a16="http://schemas.microsoft.com/office/drawing/2014/main" id="{BFC52BAF-737B-4AB2-9FD0-D42087305DE2}"/>
              </a:ext>
            </a:extLst>
          </p:cNvPr>
          <p:cNvSpPr txBox="1"/>
          <p:nvPr/>
        </p:nvSpPr>
        <p:spPr>
          <a:xfrm>
            <a:off x="4386469" y="289558"/>
            <a:ext cx="2941983" cy="6124754"/>
          </a:xfrm>
          <a:prstGeom prst="rect">
            <a:avLst/>
          </a:prstGeom>
          <a:noFill/>
        </p:spPr>
        <p:txBody>
          <a:bodyPr wrap="square" rtlCol="0">
            <a:spAutoFit/>
          </a:bodyPr>
          <a:lstStyle/>
          <a:p>
            <a:r>
              <a:rPr lang="en-GB" sz="2800" dirty="0"/>
              <a:t>Chris felt that supporting his paintings on balls of dung linked them to the Earth, and was a more relaxed approached.</a:t>
            </a:r>
          </a:p>
          <a:p>
            <a:r>
              <a:rPr lang="en-GB" sz="2800" dirty="0"/>
              <a:t>He felt that pinning his paintings to walls was like a crucifixion.</a:t>
            </a:r>
          </a:p>
        </p:txBody>
      </p:sp>
    </p:spTree>
    <p:extLst>
      <p:ext uri="{BB962C8B-B14F-4D97-AF65-F5344CB8AC3E}">
        <p14:creationId xmlns:p14="http://schemas.microsoft.com/office/powerpoint/2010/main" val="16478568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DE9E-A59C-485B-A99E-E1F7A1F631FB}"/>
              </a:ext>
            </a:extLst>
          </p:cNvPr>
          <p:cNvSpPr>
            <a:spLocks noGrp="1"/>
          </p:cNvSpPr>
          <p:nvPr>
            <p:ph type="title"/>
          </p:nvPr>
        </p:nvSpPr>
        <p:spPr>
          <a:xfrm>
            <a:off x="114471" y="-244426"/>
            <a:ext cx="11809581" cy="1905000"/>
          </a:xfrm>
        </p:spPr>
        <p:txBody>
          <a:bodyPr/>
          <a:lstStyle/>
          <a:p>
            <a:pPr algn="ctr"/>
            <a:r>
              <a:rPr lang="en-GB" dirty="0"/>
              <a:t>The dung used by </a:t>
            </a:r>
            <a:r>
              <a:rPr lang="en-GB" dirty="0" err="1"/>
              <a:t>ofili</a:t>
            </a:r>
            <a:r>
              <a:rPr lang="en-GB" dirty="0"/>
              <a:t> was </a:t>
            </a:r>
            <a:r>
              <a:rPr lang="en-GB" dirty="0" smtClean="0"/>
              <a:t>CAREFULLY prepared </a:t>
            </a:r>
            <a:r>
              <a:rPr lang="en-GB" dirty="0"/>
              <a:t>to reduce smell and decomposition.</a:t>
            </a:r>
          </a:p>
        </p:txBody>
      </p:sp>
      <p:pic>
        <p:nvPicPr>
          <p:cNvPr id="9" name="Picture 8">
            <a:extLst>
              <a:ext uri="{FF2B5EF4-FFF2-40B4-BE49-F238E27FC236}">
                <a16:creationId xmlns:a16="http://schemas.microsoft.com/office/drawing/2014/main" id="{8C96A4FA-7469-4034-AA4C-DA4655B16A1B}"/>
              </a:ext>
            </a:extLst>
          </p:cNvPr>
          <p:cNvPicPr>
            <a:picLocks noChangeAspect="1"/>
          </p:cNvPicPr>
          <p:nvPr/>
        </p:nvPicPr>
        <p:blipFill>
          <a:blip r:embed="rId2"/>
          <a:stretch>
            <a:fillRect/>
          </a:stretch>
        </p:blipFill>
        <p:spPr>
          <a:xfrm>
            <a:off x="3639382" y="1421422"/>
            <a:ext cx="6193731" cy="4129153"/>
          </a:xfrm>
          <a:prstGeom prst="rect">
            <a:avLst/>
          </a:prstGeom>
        </p:spPr>
      </p:pic>
      <p:pic>
        <p:nvPicPr>
          <p:cNvPr id="7" name="Picture 6">
            <a:extLst>
              <a:ext uri="{FF2B5EF4-FFF2-40B4-BE49-F238E27FC236}">
                <a16:creationId xmlns:a16="http://schemas.microsoft.com/office/drawing/2014/main" id="{CB5B7FB0-378F-4215-83A0-96BFABB22827}"/>
              </a:ext>
            </a:extLst>
          </p:cNvPr>
          <p:cNvPicPr>
            <a:picLocks noChangeAspect="1"/>
          </p:cNvPicPr>
          <p:nvPr/>
        </p:nvPicPr>
        <p:blipFill rotWithShape="1">
          <a:blip r:embed="rId3"/>
          <a:srcRect b="7960"/>
          <a:stretch/>
        </p:blipFill>
        <p:spPr>
          <a:xfrm>
            <a:off x="267947" y="1421423"/>
            <a:ext cx="3609975" cy="4129152"/>
          </a:xfrm>
          <a:prstGeom prst="rect">
            <a:avLst/>
          </a:prstGeom>
        </p:spPr>
      </p:pic>
      <p:pic>
        <p:nvPicPr>
          <p:cNvPr id="5" name="Picture 4">
            <a:extLst>
              <a:ext uri="{FF2B5EF4-FFF2-40B4-BE49-F238E27FC236}">
                <a16:creationId xmlns:a16="http://schemas.microsoft.com/office/drawing/2014/main" id="{8A7C88E8-60F4-4BBB-A5CF-EDF04F75B5F8}"/>
              </a:ext>
            </a:extLst>
          </p:cNvPr>
          <p:cNvPicPr>
            <a:picLocks noChangeAspect="1"/>
          </p:cNvPicPr>
          <p:nvPr/>
        </p:nvPicPr>
        <p:blipFill rotWithShape="1">
          <a:blip r:embed="rId4"/>
          <a:srcRect l="7858" t="16125" b="5105"/>
          <a:stretch/>
        </p:blipFill>
        <p:spPr>
          <a:xfrm>
            <a:off x="8971711" y="2661851"/>
            <a:ext cx="3098114" cy="4051495"/>
          </a:xfrm>
          <a:prstGeom prst="rect">
            <a:avLst/>
          </a:prstGeom>
        </p:spPr>
      </p:pic>
      <p:sp>
        <p:nvSpPr>
          <p:cNvPr id="10" name="TextBox 9">
            <a:extLst>
              <a:ext uri="{FF2B5EF4-FFF2-40B4-BE49-F238E27FC236}">
                <a16:creationId xmlns:a16="http://schemas.microsoft.com/office/drawing/2014/main" id="{DF4731CD-3813-4F95-B1B5-94396E3A86E2}"/>
              </a:ext>
            </a:extLst>
          </p:cNvPr>
          <p:cNvSpPr txBox="1"/>
          <p:nvPr/>
        </p:nvSpPr>
        <p:spPr>
          <a:xfrm>
            <a:off x="267947" y="5762628"/>
            <a:ext cx="8451982" cy="707886"/>
          </a:xfrm>
          <a:prstGeom prst="rect">
            <a:avLst/>
          </a:prstGeom>
          <a:noFill/>
        </p:spPr>
        <p:txBody>
          <a:bodyPr wrap="square" rtlCol="0">
            <a:spAutoFit/>
          </a:bodyPr>
          <a:lstStyle/>
          <a:p>
            <a:r>
              <a:rPr lang="en-GB" sz="4000" dirty="0" err="1"/>
              <a:t>Ofili’s</a:t>
            </a:r>
            <a:r>
              <a:rPr lang="en-GB" sz="4000" dirty="0"/>
              <a:t> paintings are very large.</a:t>
            </a:r>
          </a:p>
        </p:txBody>
      </p:sp>
    </p:spTree>
    <p:extLst>
      <p:ext uri="{BB962C8B-B14F-4D97-AF65-F5344CB8AC3E}">
        <p14:creationId xmlns:p14="http://schemas.microsoft.com/office/powerpoint/2010/main" val="11511077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EFD9DA8-2854-45E6-94C5-12690F4A4F8A}"/>
              </a:ext>
            </a:extLst>
          </p:cNvPr>
          <p:cNvPicPr>
            <a:picLocks noGrp="1" noChangeAspect="1"/>
          </p:cNvPicPr>
          <p:nvPr>
            <p:ph idx="1"/>
          </p:nvPr>
        </p:nvPicPr>
        <p:blipFill>
          <a:blip r:embed="rId2"/>
          <a:stretch>
            <a:fillRect/>
          </a:stretch>
        </p:blipFill>
        <p:spPr>
          <a:xfrm>
            <a:off x="7416031" y="318092"/>
            <a:ext cx="4408281" cy="6221816"/>
          </a:xfrm>
        </p:spPr>
      </p:pic>
      <p:pic>
        <p:nvPicPr>
          <p:cNvPr id="7" name="Picture 6">
            <a:extLst>
              <a:ext uri="{FF2B5EF4-FFF2-40B4-BE49-F238E27FC236}">
                <a16:creationId xmlns:a16="http://schemas.microsoft.com/office/drawing/2014/main" id="{8F24A348-F824-416B-BDB7-70DFFF7B8C81}"/>
              </a:ext>
            </a:extLst>
          </p:cNvPr>
          <p:cNvPicPr>
            <a:picLocks noChangeAspect="1"/>
          </p:cNvPicPr>
          <p:nvPr/>
        </p:nvPicPr>
        <p:blipFill>
          <a:blip r:embed="rId3"/>
          <a:stretch>
            <a:fillRect/>
          </a:stretch>
        </p:blipFill>
        <p:spPr>
          <a:xfrm>
            <a:off x="367688" y="318092"/>
            <a:ext cx="4584545" cy="6122931"/>
          </a:xfrm>
          <a:prstGeom prst="rect">
            <a:avLst/>
          </a:prstGeom>
        </p:spPr>
      </p:pic>
      <p:sp>
        <p:nvSpPr>
          <p:cNvPr id="8" name="TextBox 7">
            <a:extLst>
              <a:ext uri="{FF2B5EF4-FFF2-40B4-BE49-F238E27FC236}">
                <a16:creationId xmlns:a16="http://schemas.microsoft.com/office/drawing/2014/main" id="{70212545-E534-42C8-B22D-01BB3321542C}"/>
              </a:ext>
            </a:extLst>
          </p:cNvPr>
          <p:cNvSpPr txBox="1"/>
          <p:nvPr/>
        </p:nvSpPr>
        <p:spPr>
          <a:xfrm>
            <a:off x="5062330" y="243512"/>
            <a:ext cx="2353701" cy="6370975"/>
          </a:xfrm>
          <a:prstGeom prst="rect">
            <a:avLst/>
          </a:prstGeom>
          <a:noFill/>
        </p:spPr>
        <p:txBody>
          <a:bodyPr wrap="square" rtlCol="0">
            <a:spAutoFit/>
          </a:bodyPr>
          <a:lstStyle/>
          <a:p>
            <a:r>
              <a:rPr lang="en-GB" sz="2400" dirty="0"/>
              <a:t>Chris’ art is very varied, but often large and brightly coloured, using paint, glitter and collage.</a:t>
            </a:r>
          </a:p>
          <a:p>
            <a:endParaRPr lang="en-GB" sz="2400" dirty="0"/>
          </a:p>
          <a:p>
            <a:r>
              <a:rPr lang="en-GB" sz="2400" dirty="0"/>
              <a:t>Much of his art is inspired by African culture, stereotypes, religion and identity.</a:t>
            </a:r>
          </a:p>
        </p:txBody>
      </p:sp>
    </p:spTree>
    <p:extLst>
      <p:ext uri="{BB962C8B-B14F-4D97-AF65-F5344CB8AC3E}">
        <p14:creationId xmlns:p14="http://schemas.microsoft.com/office/powerpoint/2010/main" val="2778051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Mesh</Template>
  <TotalTime>259</TotalTime>
  <Words>493</Words>
  <Application>Microsoft Office PowerPoint</Application>
  <PresentationFormat>Widescreen</PresentationFormat>
  <Paragraphs>53</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Century Gothic</vt:lpstr>
      <vt:lpstr>Mesh</vt:lpstr>
      <vt:lpstr>Chris Ofili</vt:lpstr>
      <vt:lpstr>PowerPoint Presentation</vt:lpstr>
      <vt:lpstr>Chris Ofili is a British painter who was born in Manchester, October 1968; he has Nigerian heritage.   Chris studied at the Chelsea school of art, and then from 1991-93, at the royal college of art. In 1992 Chris was awarded a scholarship to Zimbabwe, which deeply influenced his painting.</vt:lpstr>
      <vt:lpstr>When chris ofili won the turner prize there was some controversy… Some people found his art shocking, and expressed that art had become ‘a pile of poo’!   </vt:lpstr>
      <vt:lpstr>This is partly because Chris ofili used elephant dung in, &amp; often to support, his paintings.</vt:lpstr>
      <vt:lpstr>PowerPoint Presentation</vt:lpstr>
      <vt:lpstr>PowerPoint Presentation</vt:lpstr>
      <vt:lpstr>The dung used by ofili was CAREFULLY prepared to reduce smell and decomposition.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 woman no cry 1998, Mixed media on canvas.</vt:lpstr>
      <vt:lpstr>PowerPoint Presentation</vt:lpstr>
      <vt:lpstr>PowerPoint Presentation</vt:lpstr>
      <vt:lpstr>Follow the link below – it should take you to the video we have taken a screen shot of.  http://www.youtube.com/watch?v=k0ztLFtL2Yk&amp;safe=active </vt:lpstr>
      <vt:lpstr>Your taskS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Lonnen-Smith</dc:creator>
  <cp:lastModifiedBy>W Smith</cp:lastModifiedBy>
  <cp:revision>29</cp:revision>
  <dcterms:created xsi:type="dcterms:W3CDTF">2019-02-02T15:57:12Z</dcterms:created>
  <dcterms:modified xsi:type="dcterms:W3CDTF">2020-04-06T08:39:43Z</dcterms:modified>
</cp:coreProperties>
</file>